
<file path=[Content_Types].xml><?xml version="1.0" encoding="utf-8"?>
<Types xmlns="http://schemas.openxmlformats.org/package/2006/content-types">
  <Default Extension="bin" ContentType="image/unknown"/>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86" r:id="rId2"/>
    <p:sldId id="287" r:id="rId3"/>
    <p:sldId id="288" r:id="rId4"/>
    <p:sldId id="311" r:id="rId5"/>
    <p:sldId id="317" r:id="rId6"/>
    <p:sldId id="318" r:id="rId7"/>
    <p:sldId id="312" r:id="rId8"/>
    <p:sldId id="319" r:id="rId9"/>
    <p:sldId id="291" r:id="rId10"/>
    <p:sldId id="292" r:id="rId11"/>
    <p:sldId id="320" r:id="rId12"/>
    <p:sldId id="322" r:id="rId13"/>
    <p:sldId id="295" r:id="rId14"/>
    <p:sldId id="327" r:id="rId15"/>
    <p:sldId id="328" r:id="rId16"/>
    <p:sldId id="329" r:id="rId17"/>
    <p:sldId id="330" r:id="rId18"/>
    <p:sldId id="321" r:id="rId19"/>
    <p:sldId id="298" r:id="rId20"/>
    <p:sldId id="323" r:id="rId21"/>
    <p:sldId id="324" r:id="rId22"/>
    <p:sldId id="309" r:id="rId23"/>
    <p:sldId id="310" r:id="rId24"/>
    <p:sldId id="325" r:id="rId25"/>
    <p:sldId id="326" r:id="rId26"/>
    <p:sldId id="301" r:id="rId27"/>
    <p:sldId id="332" r:id="rId28"/>
    <p:sldId id="333" r:id="rId29"/>
    <p:sldId id="334" r:id="rId30"/>
    <p:sldId id="335" r:id="rId31"/>
    <p:sldId id="336" r:id="rId32"/>
    <p:sldId id="337" r:id="rId33"/>
    <p:sldId id="306" r:id="rId34"/>
  </p:sldIdLst>
  <p:sldSz cx="12192000" cy="6858000"/>
  <p:notesSz cx="6858000" cy="9144000"/>
  <p:embeddedFontLst>
    <p:embeddedFont>
      <p:font typeface="汉仪君黑" panose="02010600030101010101" charset="-122"/>
      <p:regular r:id="rId36"/>
    </p:embeddedFont>
    <p:embeddedFont>
      <p:font typeface="Times New Roman Bold" panose="02020803070505020304" pitchFamily="18" charset="0"/>
      <p:bold r:id="rId37"/>
    </p:embeddedFont>
    <p:embeddedFont>
      <p:font typeface="等线" panose="02010600030101010101" pitchFamily="2" charset="-122"/>
      <p:regular r:id="rId38"/>
      <p:bold r:id="rId39"/>
    </p:embeddedFont>
    <p:embeddedFont>
      <p:font typeface="等线 Light" panose="02010600030101010101" pitchFamily="2" charset="-122"/>
      <p:regular r:id="rId40"/>
    </p:embeddedFont>
    <p:embeddedFont>
      <p:font typeface="微软雅黑" panose="020B0503020204020204" pitchFamily="34" charset="-122"/>
      <p:regular r:id="rId41"/>
      <p:bold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994"/>
    <a:srgbClr val="6D9FEC"/>
    <a:srgbClr val="9C1B09"/>
    <a:srgbClr val="BFE83C"/>
    <a:srgbClr val="0E65E8"/>
    <a:srgbClr val="E8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9" d="100"/>
          <a:sy n="109" d="100"/>
        </p:scale>
        <p:origin x="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CCC20-D618-4185-87AB-635ABFF4CA59}" type="datetimeFigureOut">
              <a:rPr lang="zh-CN" altLang="en-US" smtClean="0"/>
              <a:t>2025/12/10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99324-A6A0-4480-BE8B-6A8DBC51F308}" type="slidenum">
              <a:rPr lang="zh-CN" altLang="en-US" smtClean="0"/>
              <a:t>‹#›</a:t>
            </a:fld>
            <a:endParaRPr lang="zh-CN" altLang="en-US"/>
          </a:p>
        </p:txBody>
      </p:sp>
    </p:spTree>
    <p:extLst>
      <p:ext uri="{BB962C8B-B14F-4D97-AF65-F5344CB8AC3E}">
        <p14:creationId xmlns:p14="http://schemas.microsoft.com/office/powerpoint/2010/main" val="1369750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In this session, we will look at three sentences that show different parts of English grammar. We'll start by looking at how each sentence is put together and then talk about how understanding these structures can improve your writing.</a:t>
            </a:r>
            <a:endParaRPr lang="zh-CN" altLang="en-US" dirty="0"/>
          </a:p>
        </p:txBody>
      </p:sp>
      <p:sp>
        <p:nvSpPr>
          <p:cNvPr id="4" name="灯片编号占位符 3"/>
          <p:cNvSpPr>
            <a:spLocks noGrp="1"/>
          </p:cNvSpPr>
          <p:nvPr>
            <p:ph type="sldNum" sz="quarter" idx="5"/>
          </p:nvPr>
        </p:nvSpPr>
        <p:spPr/>
        <p:txBody>
          <a:bodyPr/>
          <a:lstStyle/>
          <a:p>
            <a:fld id="{674ED382-8A84-463A-9A3B-83CBE2298C47}" type="slidenum">
              <a:rPr lang="zh-CN" altLang="en-US" smtClean="0"/>
              <a:t>20</a:t>
            </a:fld>
            <a:endParaRPr lang="zh-CN" altLang="en-US"/>
          </a:p>
        </p:txBody>
      </p:sp>
    </p:spTree>
    <p:extLst>
      <p:ext uri="{BB962C8B-B14F-4D97-AF65-F5344CB8AC3E}">
        <p14:creationId xmlns:p14="http://schemas.microsoft.com/office/powerpoint/2010/main" val="365222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Let’s start with the first sentence: 'Whereas computers use zeros and ones to store and process data, the neurons in our brains send information through on/off spikes called action potentials.’</a:t>
            </a:r>
          </a:p>
          <a:p>
            <a:endParaRPr lang="en-US" altLang="zh-CN" dirty="0"/>
          </a:p>
          <a:p>
            <a:r>
              <a:rPr lang="en-US" altLang="zh-CN" dirty="0"/>
              <a:t>Does everyone know how to translate this sentence?</a:t>
            </a:r>
          </a:p>
          <a:p>
            <a:r>
              <a:rPr lang="zh-CN" altLang="en-US" dirty="0"/>
              <a:t>计算机使用</a:t>
            </a:r>
            <a:r>
              <a:rPr lang="en-US" altLang="zh-CN" dirty="0"/>
              <a:t>0</a:t>
            </a:r>
            <a:r>
              <a:rPr lang="zh-CN" altLang="en-US" dirty="0"/>
              <a:t>和</a:t>
            </a:r>
            <a:r>
              <a:rPr lang="en-US" altLang="zh-CN" dirty="0"/>
              <a:t>1</a:t>
            </a:r>
            <a:r>
              <a:rPr lang="zh-CN" altLang="en-US" dirty="0"/>
              <a:t>来存储、处理数据，而我们大脑中的神经元则以二进制形式的开</a:t>
            </a:r>
            <a:r>
              <a:rPr lang="en-US" altLang="zh-CN" dirty="0"/>
              <a:t>/</a:t>
            </a:r>
            <a:r>
              <a:rPr lang="zh-CN" altLang="en-US" dirty="0"/>
              <a:t>关尖峰来传输信息，这些尖峰被称为动作电势。</a:t>
            </a:r>
            <a:endParaRPr lang="en-US" altLang="zh-CN" dirty="0"/>
          </a:p>
          <a:p>
            <a:endParaRPr lang="en-US" altLang="zh-CN" dirty="0"/>
          </a:p>
          <a:p>
            <a:r>
              <a:rPr lang="en-US" altLang="zh-CN" dirty="0"/>
              <a:t>This sentence uses 'whereas' to show a contrast between how computers and neurons handle information. Also, notice how 'known as' is used to explain what action potentials are.</a:t>
            </a:r>
            <a:endParaRPr lang="zh-CN" altLang="en-US" dirty="0"/>
          </a:p>
        </p:txBody>
      </p:sp>
      <p:sp>
        <p:nvSpPr>
          <p:cNvPr id="4" name="灯片编号占位符 3"/>
          <p:cNvSpPr>
            <a:spLocks noGrp="1"/>
          </p:cNvSpPr>
          <p:nvPr>
            <p:ph type="sldNum" sz="quarter" idx="5"/>
          </p:nvPr>
        </p:nvSpPr>
        <p:spPr/>
        <p:txBody>
          <a:bodyPr/>
          <a:lstStyle/>
          <a:p>
            <a:fld id="{674ED382-8A84-463A-9A3B-83CBE2298C47}" type="slidenum">
              <a:rPr lang="zh-CN" altLang="en-US" smtClean="0"/>
              <a:t>21</a:t>
            </a:fld>
            <a:endParaRPr lang="zh-CN" altLang="en-US"/>
          </a:p>
        </p:txBody>
      </p:sp>
    </p:spTree>
    <p:extLst>
      <p:ext uri="{BB962C8B-B14F-4D97-AF65-F5344CB8AC3E}">
        <p14:creationId xmlns:p14="http://schemas.microsoft.com/office/powerpoint/2010/main" val="2177436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Here’s a visual showing the two ways information is processed, as mentioned in the sentence. This helps us see the clear difference being made.</a:t>
            </a:r>
            <a:endParaRPr lang="zh-CN" altLang="en-US" dirty="0"/>
          </a:p>
        </p:txBody>
      </p:sp>
      <p:sp>
        <p:nvSpPr>
          <p:cNvPr id="4" name="灯片编号占位符 3"/>
          <p:cNvSpPr>
            <a:spLocks noGrp="1"/>
          </p:cNvSpPr>
          <p:nvPr>
            <p:ph type="sldNum" sz="quarter" idx="5"/>
          </p:nvPr>
        </p:nvSpPr>
        <p:spPr/>
        <p:txBody>
          <a:bodyPr/>
          <a:lstStyle/>
          <a:p>
            <a:fld id="{674ED382-8A84-463A-9A3B-83CBE2298C47}" type="slidenum">
              <a:rPr lang="zh-CN" altLang="en-US" smtClean="0"/>
              <a:t>22</a:t>
            </a:fld>
            <a:endParaRPr lang="zh-CN" altLang="en-US"/>
          </a:p>
        </p:txBody>
      </p:sp>
    </p:spTree>
    <p:extLst>
      <p:ext uri="{BB962C8B-B14F-4D97-AF65-F5344CB8AC3E}">
        <p14:creationId xmlns:p14="http://schemas.microsoft.com/office/powerpoint/2010/main" val="61539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Our second sentence: 'This basic similarity is the foundation of the growing field of computational neuroscience, which aims to understand how brain networks lead to processes like memory and facial recognition.’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两者之间的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这一基本的相似性奠定了新兴的计算神经科学领域的基础，该学科希望了解神经元网络是如何完成记忆和面部识别等过程的，以便将它们复制到智能机器中。</a:t>
            </a:r>
            <a:endParaRPr lang="en-US" altLang="zh-CN" sz="1200" b="0" i="0" kern="1200" dirty="0">
              <a:solidFill>
                <a:schemeClr val="tx1"/>
              </a:solidFill>
              <a:effectLst/>
              <a:latin typeface="+mn-lt"/>
              <a:ea typeface="+mn-ea"/>
              <a:cs typeface="+mn-cs"/>
            </a:endParaRPr>
          </a:p>
          <a:p>
            <a:endParaRPr lang="en-US" altLang="zh-CN" dirty="0"/>
          </a:p>
          <a:p>
            <a:r>
              <a:rPr lang="en-US" altLang="zh-CN" dirty="0"/>
              <a:t>In this sentence, 'what' introduces a noun clause that acts as the subject complement, and 'which' starts a non-restrictive relative clause that adds extra information about computational neuroscience.</a:t>
            </a:r>
            <a:endParaRPr lang="zh-CN" altLang="en-US" dirty="0"/>
          </a:p>
        </p:txBody>
      </p:sp>
      <p:sp>
        <p:nvSpPr>
          <p:cNvPr id="4" name="灯片编号占位符 3"/>
          <p:cNvSpPr>
            <a:spLocks noGrp="1"/>
          </p:cNvSpPr>
          <p:nvPr>
            <p:ph type="sldNum" sz="quarter" idx="5"/>
          </p:nvPr>
        </p:nvSpPr>
        <p:spPr/>
        <p:txBody>
          <a:bodyPr/>
          <a:lstStyle/>
          <a:p>
            <a:fld id="{674ED382-8A84-463A-9A3B-83CBE2298C47}" type="slidenum">
              <a:rPr lang="zh-CN" altLang="en-US" smtClean="0"/>
              <a:t>23</a:t>
            </a:fld>
            <a:endParaRPr lang="zh-CN" altLang="en-US"/>
          </a:p>
        </p:txBody>
      </p:sp>
    </p:spTree>
    <p:extLst>
      <p:ext uri="{BB962C8B-B14F-4D97-AF65-F5344CB8AC3E}">
        <p14:creationId xmlns:p14="http://schemas.microsoft.com/office/powerpoint/2010/main" val="2943808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To make it clearer, here are some easier examples of 'what' clauses and non-restrictive relative clauses.</a:t>
            </a:r>
            <a:endParaRPr lang="zh-CN" altLang="en-US" dirty="0"/>
          </a:p>
        </p:txBody>
      </p:sp>
      <p:sp>
        <p:nvSpPr>
          <p:cNvPr id="4" name="灯片编号占位符 3"/>
          <p:cNvSpPr>
            <a:spLocks noGrp="1"/>
          </p:cNvSpPr>
          <p:nvPr>
            <p:ph type="sldNum" sz="quarter" idx="5"/>
          </p:nvPr>
        </p:nvSpPr>
        <p:spPr/>
        <p:txBody>
          <a:bodyPr/>
          <a:lstStyle/>
          <a:p>
            <a:fld id="{674ED382-8A84-463A-9A3B-83CBE2298C47}" type="slidenum">
              <a:rPr lang="zh-CN" altLang="en-US" smtClean="0"/>
              <a:t>24</a:t>
            </a:fld>
            <a:endParaRPr lang="zh-CN" altLang="en-US"/>
          </a:p>
        </p:txBody>
      </p:sp>
    </p:spTree>
    <p:extLst>
      <p:ext uri="{BB962C8B-B14F-4D97-AF65-F5344CB8AC3E}">
        <p14:creationId xmlns:p14="http://schemas.microsoft.com/office/powerpoint/2010/main" val="3762110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Finally, let’s look at this sentence: If they could accurately recreate the behaviours and structures of a biological brain, their computer simulation should shed light on both normal cognition and disorders like depression and schizophrenia.’ </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如果他们能够准确地再现生物大脑的行为和结构，他们的计算机模拟便可阐释正常的大脑认知功能和诸如抑郁症、精神分裂症等疾病。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This is an example of a virtual conditional, where 'if + could' creates a hypothetical situation, and 'could' predicts the result.</a:t>
            </a:r>
            <a:endParaRPr lang="zh-CN" altLang="en-US" dirty="0"/>
          </a:p>
        </p:txBody>
      </p:sp>
      <p:sp>
        <p:nvSpPr>
          <p:cNvPr id="4" name="灯片编号占位符 3"/>
          <p:cNvSpPr>
            <a:spLocks noGrp="1"/>
          </p:cNvSpPr>
          <p:nvPr>
            <p:ph type="sldNum" sz="quarter" idx="5"/>
          </p:nvPr>
        </p:nvSpPr>
        <p:spPr/>
        <p:txBody>
          <a:bodyPr/>
          <a:lstStyle/>
          <a:p>
            <a:fld id="{674ED382-8A84-463A-9A3B-83CBE2298C47}" type="slidenum">
              <a:rPr lang="zh-CN" altLang="en-US" smtClean="0"/>
              <a:t>25</a:t>
            </a:fld>
            <a:endParaRPr lang="zh-CN" altLang="en-US"/>
          </a:p>
        </p:txBody>
      </p:sp>
    </p:spTree>
    <p:extLst>
      <p:ext uri="{BB962C8B-B14F-4D97-AF65-F5344CB8AC3E}">
        <p14:creationId xmlns:p14="http://schemas.microsoft.com/office/powerpoint/2010/main" val="1647810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D575445-028D-4A2D-98CE-E4FB7CAC4066}" type="datetimeFigureOut">
              <a:rPr lang="zh-CN" altLang="en-US" smtClean="0"/>
              <a:t>2025/12/10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C1F787-F56E-4AEE-B1B4-77628CF23D5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D575445-028D-4A2D-98CE-E4FB7CAC4066}" type="datetimeFigureOut">
              <a:rPr lang="zh-CN" altLang="en-US" smtClean="0"/>
              <a:t>2025/12/10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C1F787-F56E-4AEE-B1B4-77628CF23D5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D575445-028D-4A2D-98CE-E4FB7CAC4066}" type="datetimeFigureOut">
              <a:rPr lang="zh-CN" altLang="en-US" smtClean="0"/>
              <a:t>2025/12/10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C1F787-F56E-4AEE-B1B4-77628CF23D5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D575445-028D-4A2D-98CE-E4FB7CAC4066}" type="datetimeFigureOut">
              <a:rPr lang="zh-CN" altLang="en-US" smtClean="0"/>
              <a:t>2025/12/10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C1F787-F56E-4AEE-B1B4-77628CF23D5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D575445-028D-4A2D-98CE-E4FB7CAC4066}" type="datetimeFigureOut">
              <a:rPr lang="zh-CN" altLang="en-US" smtClean="0"/>
              <a:t>2025/12/10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C1F787-F56E-4AEE-B1B4-77628CF23D5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D575445-028D-4A2D-98CE-E4FB7CAC4066}" type="datetimeFigureOut">
              <a:rPr lang="zh-CN" altLang="en-US" smtClean="0"/>
              <a:t>2025/12/10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C1F787-F56E-4AEE-B1B4-77628CF23D5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D575445-028D-4A2D-98CE-E4FB7CAC4066}" type="datetimeFigureOut">
              <a:rPr lang="zh-CN" altLang="en-US" smtClean="0"/>
              <a:t>2025/12/10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C1F787-F56E-4AEE-B1B4-77628CF23D5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D575445-028D-4A2D-98CE-E4FB7CAC4066}" type="datetimeFigureOut">
              <a:rPr lang="zh-CN" altLang="en-US" smtClean="0"/>
              <a:t>2025/12/10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C1F787-F56E-4AEE-B1B4-77628CF23D5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D575445-028D-4A2D-98CE-E4FB7CAC4066}" type="datetimeFigureOut">
              <a:rPr lang="zh-CN" altLang="en-US" smtClean="0"/>
              <a:t>2025/12/10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C1F787-F56E-4AEE-B1B4-77628CF23D5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D575445-028D-4A2D-98CE-E4FB7CAC4066}" type="datetimeFigureOut">
              <a:rPr lang="zh-CN" altLang="en-US" smtClean="0"/>
              <a:t>2025/12/10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C1F787-F56E-4AEE-B1B4-77628CF23D5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D575445-028D-4A2D-98CE-E4FB7CAC4066}" type="datetimeFigureOut">
              <a:rPr lang="zh-CN" altLang="en-US" smtClean="0"/>
              <a:t>2025/12/10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C1F787-F56E-4AEE-B1B4-77628CF23D5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75445-028D-4A2D-98CE-E4FB7CAC4066}" type="datetimeFigureOut">
              <a:rPr lang="zh-CN" altLang="en-US" smtClean="0"/>
              <a:t>2025/12/10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1F787-F56E-4AEE-B1B4-77628CF23D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slideLayout" Target="../slideLayouts/slideLayout2.xml"/><Relationship Id="rId18" Type="http://schemas.openxmlformats.org/officeDocument/2006/relationships/image" Target="../media/image21.png"/><Relationship Id="rId3" Type="http://schemas.microsoft.com/office/2007/relationships/media" Target="../media/media2.wav"/><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image" Target="../media/image20.bin"/><Relationship Id="rId2" Type="http://schemas.openxmlformats.org/officeDocument/2006/relationships/audio" Target="../media/media1.wav"/><Relationship Id="rId16" Type="http://schemas.openxmlformats.org/officeDocument/2006/relationships/image" Target="../media/image19.jpe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openxmlformats.org/officeDocument/2006/relationships/image" Target="../media/image18.jpeg"/><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audio" Target="../media/media10.wav"/><Relationship Id="rId13" Type="http://schemas.openxmlformats.org/officeDocument/2006/relationships/slideLayout" Target="../slideLayouts/slideLayout2.xml"/><Relationship Id="rId18" Type="http://schemas.openxmlformats.org/officeDocument/2006/relationships/image" Target="../media/image21.png"/><Relationship Id="rId3" Type="http://schemas.microsoft.com/office/2007/relationships/media" Target="../media/media8.wav"/><Relationship Id="rId7" Type="http://schemas.microsoft.com/office/2007/relationships/media" Target="../media/media10.wav"/><Relationship Id="rId12" Type="http://schemas.openxmlformats.org/officeDocument/2006/relationships/audio" Target="../media/media12.wav"/><Relationship Id="rId17" Type="http://schemas.openxmlformats.org/officeDocument/2006/relationships/image" Target="../media/image24.png"/><Relationship Id="rId2" Type="http://schemas.openxmlformats.org/officeDocument/2006/relationships/audio" Target="../media/media7.wav"/><Relationship Id="rId16" Type="http://schemas.openxmlformats.org/officeDocument/2006/relationships/image" Target="../media/image23.bin"/><Relationship Id="rId1" Type="http://schemas.microsoft.com/office/2007/relationships/media" Target="../media/media7.wav"/><Relationship Id="rId6" Type="http://schemas.openxmlformats.org/officeDocument/2006/relationships/audio" Target="../media/media9.wav"/><Relationship Id="rId11" Type="http://schemas.microsoft.com/office/2007/relationships/media" Target="../media/media12.wav"/><Relationship Id="rId5" Type="http://schemas.microsoft.com/office/2007/relationships/media" Target="../media/media9.wav"/><Relationship Id="rId15" Type="http://schemas.openxmlformats.org/officeDocument/2006/relationships/image" Target="../media/image22.jpeg"/><Relationship Id="rId10" Type="http://schemas.openxmlformats.org/officeDocument/2006/relationships/audio" Target="../media/media11.wav"/><Relationship Id="rId4" Type="http://schemas.openxmlformats.org/officeDocument/2006/relationships/audio" Target="../media/media8.wav"/><Relationship Id="rId9" Type="http://schemas.microsoft.com/office/2007/relationships/media" Target="../media/media11.wav"/><Relationship Id="rId1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audio" Target="../media/media16.wav"/><Relationship Id="rId13" Type="http://schemas.openxmlformats.org/officeDocument/2006/relationships/slideLayout" Target="../slideLayouts/slideLayout2.xml"/><Relationship Id="rId18" Type="http://schemas.openxmlformats.org/officeDocument/2006/relationships/image" Target="../media/image21.png"/><Relationship Id="rId3" Type="http://schemas.microsoft.com/office/2007/relationships/media" Target="../media/media14.wav"/><Relationship Id="rId7" Type="http://schemas.microsoft.com/office/2007/relationships/media" Target="../media/media16.wav"/><Relationship Id="rId12" Type="http://schemas.openxmlformats.org/officeDocument/2006/relationships/audio" Target="../media/media18.wav"/><Relationship Id="rId17" Type="http://schemas.openxmlformats.org/officeDocument/2006/relationships/image" Target="../media/image27.bin"/><Relationship Id="rId2" Type="http://schemas.openxmlformats.org/officeDocument/2006/relationships/audio" Target="../media/media13.wav"/><Relationship Id="rId16" Type="http://schemas.openxmlformats.org/officeDocument/2006/relationships/image" Target="../media/image26.jpeg"/><Relationship Id="rId1" Type="http://schemas.microsoft.com/office/2007/relationships/media" Target="../media/media13.wav"/><Relationship Id="rId6" Type="http://schemas.openxmlformats.org/officeDocument/2006/relationships/audio" Target="../media/media15.wav"/><Relationship Id="rId11" Type="http://schemas.microsoft.com/office/2007/relationships/media" Target="../media/media18.wav"/><Relationship Id="rId5" Type="http://schemas.microsoft.com/office/2007/relationships/media" Target="../media/media15.wav"/><Relationship Id="rId15" Type="http://schemas.openxmlformats.org/officeDocument/2006/relationships/image" Target="../media/image25.png"/><Relationship Id="rId10" Type="http://schemas.openxmlformats.org/officeDocument/2006/relationships/audio" Target="../media/media17.wav"/><Relationship Id="rId4" Type="http://schemas.openxmlformats.org/officeDocument/2006/relationships/audio" Target="../media/media14.wav"/><Relationship Id="rId9" Type="http://schemas.microsoft.com/office/2007/relationships/media" Target="../media/media17.wav"/><Relationship Id="rId1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audio" Target="../media/media22.wav"/><Relationship Id="rId13" Type="http://schemas.openxmlformats.org/officeDocument/2006/relationships/slideLayout" Target="../slideLayouts/slideLayout2.xml"/><Relationship Id="rId18" Type="http://schemas.openxmlformats.org/officeDocument/2006/relationships/image" Target="../media/image21.png"/><Relationship Id="rId3" Type="http://schemas.microsoft.com/office/2007/relationships/media" Target="../media/media20.wav"/><Relationship Id="rId7" Type="http://schemas.microsoft.com/office/2007/relationships/media" Target="../media/media22.wav"/><Relationship Id="rId12" Type="http://schemas.openxmlformats.org/officeDocument/2006/relationships/audio" Target="../media/media24.wav"/><Relationship Id="rId17" Type="http://schemas.openxmlformats.org/officeDocument/2006/relationships/image" Target="../media/image30.png"/><Relationship Id="rId2" Type="http://schemas.openxmlformats.org/officeDocument/2006/relationships/audio" Target="../media/media19.wav"/><Relationship Id="rId16" Type="http://schemas.openxmlformats.org/officeDocument/2006/relationships/image" Target="../media/image29.jpeg"/><Relationship Id="rId1" Type="http://schemas.microsoft.com/office/2007/relationships/media" Target="../media/media19.wav"/><Relationship Id="rId6" Type="http://schemas.openxmlformats.org/officeDocument/2006/relationships/audio" Target="../media/media21.wav"/><Relationship Id="rId11" Type="http://schemas.microsoft.com/office/2007/relationships/media" Target="../media/media24.wav"/><Relationship Id="rId5" Type="http://schemas.microsoft.com/office/2007/relationships/media" Target="../media/media21.wav"/><Relationship Id="rId15" Type="http://schemas.openxmlformats.org/officeDocument/2006/relationships/image" Target="../media/image28.jpeg"/><Relationship Id="rId10" Type="http://schemas.openxmlformats.org/officeDocument/2006/relationships/audio" Target="../media/media23.wav"/><Relationship Id="rId4" Type="http://schemas.openxmlformats.org/officeDocument/2006/relationships/audio" Target="../media/media20.wav"/><Relationship Id="rId9" Type="http://schemas.microsoft.com/office/2007/relationships/media" Target="../media/media23.wav"/><Relationship Id="rId1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audio" Target="../media/media28.wav"/><Relationship Id="rId13" Type="http://schemas.openxmlformats.org/officeDocument/2006/relationships/slideLayout" Target="../slideLayouts/slideLayout2.xml"/><Relationship Id="rId18" Type="http://schemas.openxmlformats.org/officeDocument/2006/relationships/image" Target="../media/image21.png"/><Relationship Id="rId3" Type="http://schemas.microsoft.com/office/2007/relationships/media" Target="../media/media26.wav"/><Relationship Id="rId7" Type="http://schemas.microsoft.com/office/2007/relationships/media" Target="../media/media28.wav"/><Relationship Id="rId12" Type="http://schemas.openxmlformats.org/officeDocument/2006/relationships/audio" Target="../media/media30.wav"/><Relationship Id="rId17" Type="http://schemas.openxmlformats.org/officeDocument/2006/relationships/image" Target="../media/image33.bin"/><Relationship Id="rId2" Type="http://schemas.openxmlformats.org/officeDocument/2006/relationships/audio" Target="../media/media25.wav"/><Relationship Id="rId16" Type="http://schemas.openxmlformats.org/officeDocument/2006/relationships/image" Target="../media/image32.jpeg"/><Relationship Id="rId1" Type="http://schemas.microsoft.com/office/2007/relationships/media" Target="../media/media25.wav"/><Relationship Id="rId6" Type="http://schemas.openxmlformats.org/officeDocument/2006/relationships/audio" Target="../media/media27.wav"/><Relationship Id="rId11" Type="http://schemas.microsoft.com/office/2007/relationships/media" Target="../media/media30.wav"/><Relationship Id="rId5" Type="http://schemas.microsoft.com/office/2007/relationships/media" Target="../media/media27.wav"/><Relationship Id="rId15" Type="http://schemas.openxmlformats.org/officeDocument/2006/relationships/image" Target="../media/image31.jpeg"/><Relationship Id="rId10" Type="http://schemas.openxmlformats.org/officeDocument/2006/relationships/audio" Target="../media/media29.wav"/><Relationship Id="rId4" Type="http://schemas.openxmlformats.org/officeDocument/2006/relationships/audio" Target="../media/media26.wav"/><Relationship Id="rId9" Type="http://schemas.microsoft.com/office/2007/relationships/media" Target="../media/media29.wav"/><Relationship Id="rId1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bigthink.com/people/maxmiller/"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bigthink.com/surprising-science/can-computers-be-consciou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ted.com/talks/henry_markram_a_brain_in_a_supercomputer"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bbc.co.uk/future/article/20130207-will-we-ever-simulate-the-brai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arxiv.org/abs/2304.13712" TargetMode="External"/><Relationship Id="rId5" Type="http://schemas.openxmlformats.org/officeDocument/2006/relationships/image" Target="../media/image13.png"/><Relationship Id="rId4" Type="http://schemas.openxmlformats.org/officeDocument/2006/relationships/hyperlink" Target="https://scholar.google.com/citations?view_op=list_works&amp;hl=en&amp;hl=en&amp;user=W3lyJF8AAAAJ&amp;sortby=pubdat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2">
            <a:extLst>
              <a:ext uri="{28A0092B-C50C-407E-A947-70E740481C1C}">
                <a14:useLocalDpi xmlns:a14="http://schemas.microsoft.com/office/drawing/2010/main" val="0"/>
              </a:ext>
            </a:extLst>
          </a:blip>
          <a:srcRect l="49938"/>
          <a:stretch>
            <a:fillRect/>
          </a:stretch>
        </p:blipFill>
        <p:spPr>
          <a:xfrm>
            <a:off x="-1" y="-2407"/>
            <a:ext cx="6103614" cy="6860407"/>
          </a:xfrm>
          <a:custGeom>
            <a:avLst/>
            <a:gdLst>
              <a:gd name="connsiteX0" fmla="*/ 0 w 12187790"/>
              <a:gd name="connsiteY0" fmla="*/ 0 h 6858000"/>
              <a:gd name="connsiteX1" fmla="*/ 7921399 w 12187790"/>
              <a:gd name="connsiteY1" fmla="*/ 0 h 6858000"/>
              <a:gd name="connsiteX2" fmla="*/ 12187790 w 12187790"/>
              <a:gd name="connsiteY2" fmla="*/ 6848238 h 6858000"/>
              <a:gd name="connsiteX3" fmla="*/ 12187790 w 12187790"/>
              <a:gd name="connsiteY3" fmla="*/ 6858000 h 6858000"/>
              <a:gd name="connsiteX4" fmla="*/ 0 w 121877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7790" h="6858000">
                <a:moveTo>
                  <a:pt x="0" y="0"/>
                </a:moveTo>
                <a:lnTo>
                  <a:pt x="7921399" y="0"/>
                </a:lnTo>
                <a:lnTo>
                  <a:pt x="12187790" y="6848238"/>
                </a:lnTo>
                <a:lnTo>
                  <a:pt x="12187790" y="6858000"/>
                </a:lnTo>
                <a:lnTo>
                  <a:pt x="0" y="6858000"/>
                </a:lnTo>
                <a:close/>
              </a:path>
            </a:pathLst>
          </a:custGeom>
        </p:spPr>
      </p:pic>
      <p:sp>
        <p:nvSpPr>
          <p:cNvPr id="31" name="直角三角形 30"/>
          <p:cNvSpPr/>
          <p:nvPr/>
        </p:nvSpPr>
        <p:spPr>
          <a:xfrm>
            <a:off x="0" y="3439426"/>
            <a:ext cx="2129742" cy="3418574"/>
          </a:xfrm>
          <a:prstGeom prst="rtTriangle">
            <a:avLst/>
          </a:prstGeom>
          <a:solidFill>
            <a:srgbClr val="6D9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p:cNvSpPr/>
          <p:nvPr/>
        </p:nvSpPr>
        <p:spPr>
          <a:xfrm>
            <a:off x="0" y="3900668"/>
            <a:ext cx="1842392" cy="2957332"/>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直角三角形 34"/>
          <p:cNvSpPr/>
          <p:nvPr/>
        </p:nvSpPr>
        <p:spPr>
          <a:xfrm rot="5400000">
            <a:off x="69783" y="-69784"/>
            <a:ext cx="1384433" cy="1524000"/>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flipH="1">
            <a:off x="3927971" y="-8678"/>
            <a:ext cx="1012807" cy="2939977"/>
          </a:xfrm>
          <a:custGeom>
            <a:avLst/>
            <a:gdLst>
              <a:gd name="connsiteX0" fmla="*/ 1012807 w 1012807"/>
              <a:gd name="connsiteY0" fmla="*/ 0 h 2939977"/>
              <a:gd name="connsiteX1" fmla="*/ 930817 w 1012807"/>
              <a:gd name="connsiteY1" fmla="*/ 0 h 2939977"/>
              <a:gd name="connsiteX2" fmla="*/ 0 w 1012807"/>
              <a:gd name="connsiteY2" fmla="*/ 2939977 h 2939977"/>
              <a:gd name="connsiteX3" fmla="*/ 81990 w 1012807"/>
              <a:gd name="connsiteY3" fmla="*/ 2939977 h 2939977"/>
            </a:gdLst>
            <a:ahLst/>
            <a:cxnLst>
              <a:cxn ang="0">
                <a:pos x="connsiteX0" y="connsiteY0"/>
              </a:cxn>
              <a:cxn ang="0">
                <a:pos x="connsiteX1" y="connsiteY1"/>
              </a:cxn>
              <a:cxn ang="0">
                <a:pos x="connsiteX2" y="connsiteY2"/>
              </a:cxn>
              <a:cxn ang="0">
                <a:pos x="connsiteX3" y="connsiteY3"/>
              </a:cxn>
            </a:cxnLst>
            <a:rect l="l" t="t" r="r" b="b"/>
            <a:pathLst>
              <a:path w="1012807" h="2939977">
                <a:moveTo>
                  <a:pt x="1012807" y="0"/>
                </a:moveTo>
                <a:lnTo>
                  <a:pt x="930817" y="0"/>
                </a:lnTo>
                <a:lnTo>
                  <a:pt x="0" y="2939977"/>
                </a:lnTo>
                <a:lnTo>
                  <a:pt x="81990" y="29399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直角三角形 7"/>
          <p:cNvSpPr/>
          <p:nvPr/>
        </p:nvSpPr>
        <p:spPr>
          <a:xfrm flipH="1" flipV="1">
            <a:off x="10062258" y="-2407"/>
            <a:ext cx="2129742" cy="3418574"/>
          </a:xfrm>
          <a:prstGeom prst="rtTriangle">
            <a:avLst/>
          </a:prstGeom>
          <a:solidFill>
            <a:srgbClr val="6D9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H="1" flipV="1">
            <a:off x="10349608" y="-8678"/>
            <a:ext cx="1842392" cy="2957332"/>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266210" y="1797603"/>
            <a:ext cx="7966365" cy="1569660"/>
          </a:xfrm>
          <a:prstGeom prst="rect">
            <a:avLst/>
          </a:prstGeom>
          <a:noFill/>
        </p:spPr>
        <p:txBody>
          <a:bodyPr wrap="square" rtlCol="0">
            <a:spAutoFit/>
          </a:bodyPr>
          <a:lstStyle/>
          <a:p>
            <a:pPr algn="ctr"/>
            <a:r>
              <a:rPr lang="en-US" altLang="zh-CN" sz="4800" b="1" dirty="0">
                <a:solidFill>
                  <a:schemeClr val="accent1">
                    <a:lumMod val="75000"/>
                  </a:schemeClr>
                </a:solidFill>
                <a:latin typeface="Times New Roman" panose="02020503050405090304" charset="0"/>
                <a:ea typeface="思源黑体" panose="020B0400000000000000" charset="-122"/>
              </a:rPr>
              <a:t>Can Computers Be </a:t>
            </a:r>
          </a:p>
          <a:p>
            <a:pPr algn="ctr"/>
            <a:r>
              <a:rPr lang="en-US" altLang="zh-CN" sz="4800" b="1" dirty="0">
                <a:solidFill>
                  <a:schemeClr val="accent1">
                    <a:lumMod val="75000"/>
                  </a:schemeClr>
                </a:solidFill>
                <a:latin typeface="Times New Roman" panose="02020503050405090304" charset="0"/>
                <a:ea typeface="思源黑体" panose="020B0400000000000000" charset="-122"/>
              </a:rPr>
              <a:t>Conscious?</a:t>
            </a:r>
            <a:endParaRPr lang="zh-CN" altLang="en-US" sz="4800" b="1" dirty="0">
              <a:solidFill>
                <a:schemeClr val="accent1">
                  <a:lumMod val="75000"/>
                </a:schemeClr>
              </a:solidFill>
              <a:latin typeface="Times New Roman" panose="02020503050405090304" charset="0"/>
              <a:ea typeface="思源黑体" panose="020B0400000000000000" charset="-122"/>
            </a:endParaRPr>
          </a:p>
        </p:txBody>
      </p:sp>
      <p:cxnSp>
        <p:nvCxnSpPr>
          <p:cNvPr id="6" name="直接连接符 5"/>
          <p:cNvCxnSpPr/>
          <p:nvPr/>
        </p:nvCxnSpPr>
        <p:spPr>
          <a:xfrm>
            <a:off x="5227983" y="3416167"/>
            <a:ext cx="6042821" cy="0"/>
          </a:xfrm>
          <a:prstGeom prst="line">
            <a:avLst/>
          </a:prstGeom>
          <a:ln w="28575">
            <a:solidFill>
              <a:srgbClr val="174994"/>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9079220" y="4383951"/>
            <a:ext cx="2191584" cy="46713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189165" y="4432854"/>
            <a:ext cx="1971694" cy="369332"/>
          </a:xfrm>
          <a:prstGeom prst="rect">
            <a:avLst/>
          </a:prstGeom>
          <a:noFill/>
        </p:spPr>
        <p:txBody>
          <a:bodyPr wrap="none" rtlCol="0">
            <a:spAutoFit/>
          </a:bodyPr>
          <a:lstStyle/>
          <a:p>
            <a:r>
              <a:rPr lang="en-US" altLang="zh-CN" b="1" dirty="0">
                <a:solidFill>
                  <a:schemeClr val="bg1"/>
                </a:solidFill>
                <a:latin typeface="Times New Roman" panose="02020503050405090304" charset="0"/>
                <a:ea typeface="思源黑体" panose="020B0400000000000000" charset="-122"/>
              </a:rPr>
              <a:t>Topic</a:t>
            </a:r>
            <a:r>
              <a:rPr lang="zh-CN" altLang="en-US" b="1" dirty="0">
                <a:solidFill>
                  <a:schemeClr val="bg1"/>
                </a:solidFill>
                <a:latin typeface="Times New Roman" panose="02020503050405090304" charset="0"/>
                <a:ea typeface="思源黑体" panose="020B0400000000000000" charset="-122"/>
              </a:rPr>
              <a:t>：</a:t>
            </a:r>
            <a:r>
              <a:rPr lang="en-US" altLang="zh-CN" b="1" dirty="0">
                <a:solidFill>
                  <a:schemeClr val="bg1"/>
                </a:solidFill>
                <a:latin typeface="Times New Roman" panose="02020503050405090304" charset="0"/>
                <a:ea typeface="思源黑体" panose="020B0400000000000000" charset="-122"/>
              </a:rPr>
              <a:t>Computer</a:t>
            </a:r>
            <a:endParaRPr lang="zh-CN" altLang="en-US" b="1" dirty="0">
              <a:solidFill>
                <a:schemeClr val="bg1"/>
              </a:solidFill>
              <a:latin typeface="Times New Roman" panose="02020503050405090304" charset="0"/>
              <a:ea typeface="思源黑体" panose="020B0400000000000000" charset="-122"/>
            </a:endParaRPr>
          </a:p>
        </p:txBody>
      </p:sp>
      <p:sp>
        <p:nvSpPr>
          <p:cNvPr id="29" name="矩形 28"/>
          <p:cNvSpPr/>
          <p:nvPr/>
        </p:nvSpPr>
        <p:spPr>
          <a:xfrm>
            <a:off x="9079220" y="5099810"/>
            <a:ext cx="2191584" cy="46713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文本框 31"/>
          <p:cNvSpPr txBox="1"/>
          <p:nvPr/>
        </p:nvSpPr>
        <p:spPr>
          <a:xfrm>
            <a:off x="9160311" y="5148713"/>
            <a:ext cx="2029402" cy="369332"/>
          </a:xfrm>
          <a:prstGeom prst="rect">
            <a:avLst/>
          </a:prstGeom>
          <a:noFill/>
        </p:spPr>
        <p:txBody>
          <a:bodyPr wrap="none" rtlCol="0">
            <a:spAutoFit/>
          </a:bodyPr>
          <a:lstStyle/>
          <a:p>
            <a:r>
              <a:rPr lang="en-US" altLang="zh-CN" b="1" dirty="0">
                <a:solidFill>
                  <a:schemeClr val="bg1"/>
                </a:solidFill>
                <a:latin typeface="Times New Roman" panose="02020503050405090304" charset="0"/>
                <a:ea typeface="思源黑体" panose="020B0400000000000000" charset="-122"/>
              </a:rPr>
              <a:t>Reporter</a:t>
            </a:r>
            <a:r>
              <a:rPr lang="zh-CN" altLang="en-US" b="1" dirty="0">
                <a:solidFill>
                  <a:schemeClr val="bg1"/>
                </a:solidFill>
                <a:latin typeface="Times New Roman" panose="02020503050405090304" charset="0"/>
                <a:ea typeface="思源黑体" panose="020B0400000000000000" charset="-122"/>
              </a:rPr>
              <a:t>：</a:t>
            </a:r>
            <a:r>
              <a:rPr lang="en-US" altLang="zh-CN" b="1" dirty="0">
                <a:solidFill>
                  <a:schemeClr val="bg1"/>
                </a:solidFill>
                <a:latin typeface="Times New Roman" panose="02020503050405090304" charset="0"/>
                <a:ea typeface="思源黑体" panose="020B0400000000000000" charset="-122"/>
              </a:rPr>
              <a:t>Team 5</a:t>
            </a:r>
            <a:endParaRPr lang="zh-CN" altLang="en-US" b="1" dirty="0">
              <a:solidFill>
                <a:schemeClr val="bg1"/>
              </a:solidFill>
              <a:latin typeface="Times New Roman" panose="02020503050405090304" charset="0"/>
              <a:ea typeface="思源黑体" panose="020B0400000000000000" charset="-122"/>
            </a:endParaRPr>
          </a:p>
        </p:txBody>
      </p:sp>
      <p:sp>
        <p:nvSpPr>
          <p:cNvPr id="34" name="文本框 33"/>
          <p:cNvSpPr txBox="1"/>
          <p:nvPr/>
        </p:nvSpPr>
        <p:spPr>
          <a:xfrm>
            <a:off x="11095353" y="6519446"/>
            <a:ext cx="1096647" cy="338554"/>
          </a:xfrm>
          <a:prstGeom prst="rect">
            <a:avLst/>
          </a:prstGeom>
          <a:noFill/>
        </p:spPr>
        <p:txBody>
          <a:bodyPr wrap="none" rtlCol="0">
            <a:spAutoFit/>
          </a:bodyPr>
          <a:lstStyle/>
          <a:p>
            <a:r>
              <a:rPr lang="en-US" altLang="zh-CN" sz="1600" b="1" dirty="0">
                <a:solidFill>
                  <a:srgbClr val="174994"/>
                </a:solidFill>
                <a:latin typeface="Times New Roman" panose="02020503050405090304" charset="0"/>
                <a:ea typeface="思源黑体" panose="020B0400000000000000" charset="-122"/>
              </a:rPr>
              <a:t>2025.12.11</a:t>
            </a:r>
            <a:endParaRPr lang="zh-CN" altLang="en-US" sz="1600" b="1" dirty="0">
              <a:solidFill>
                <a:srgbClr val="174994"/>
              </a:solidFill>
              <a:latin typeface="Times New Roman" panose="02020503050405090304" charset="0"/>
              <a:ea typeface="思源黑体" panose="020B0400000000000000" charset="-122"/>
            </a:endParaRP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5036" y="153223"/>
            <a:ext cx="2554357" cy="538993"/>
          </a:xfrm>
          <a:prstGeom prst="rect">
            <a:avLst/>
          </a:prstGeom>
        </p:spPr>
      </p:pic>
      <p:sp>
        <p:nvSpPr>
          <p:cNvPr id="20" name="任意多边形: 形状 19"/>
          <p:cNvSpPr/>
          <p:nvPr/>
        </p:nvSpPr>
        <p:spPr>
          <a:xfrm flipH="1">
            <a:off x="5319846" y="4401599"/>
            <a:ext cx="1112045" cy="2456401"/>
          </a:xfrm>
          <a:custGeom>
            <a:avLst/>
            <a:gdLst>
              <a:gd name="connsiteX0" fmla="*/ 1265148 w 1265148"/>
              <a:gd name="connsiteY0" fmla="*/ 0 h 2939977"/>
              <a:gd name="connsiteX1" fmla="*/ 928956 w 1265148"/>
              <a:gd name="connsiteY1" fmla="*/ 0 h 2939977"/>
              <a:gd name="connsiteX2" fmla="*/ 926982 w 1265148"/>
              <a:gd name="connsiteY2" fmla="*/ 6271 h 2939977"/>
              <a:gd name="connsiteX3" fmla="*/ 928831 w 1265148"/>
              <a:gd name="connsiteY3" fmla="*/ 6271 h 2939977"/>
              <a:gd name="connsiteX4" fmla="*/ 0 w 1265148"/>
              <a:gd name="connsiteY4" fmla="*/ 2939977 h 2939977"/>
              <a:gd name="connsiteX5" fmla="*/ 334331 w 1265148"/>
              <a:gd name="connsiteY5" fmla="*/ 2939977 h 293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 h="3868">
                <a:moveTo>
                  <a:pt x="1222" y="0"/>
                </a:moveTo>
                <a:lnTo>
                  <a:pt x="1751" y="0"/>
                </a:lnTo>
                <a:lnTo>
                  <a:pt x="527" y="3868"/>
                </a:lnTo>
                <a:lnTo>
                  <a:pt x="0" y="3868"/>
                </a:lnTo>
                <a:lnTo>
                  <a:pt x="1222" y="10"/>
                </a:lnTo>
                <a:lnTo>
                  <a:pt x="1219" y="10"/>
                </a:lnTo>
                <a:lnTo>
                  <a:pt x="122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3126856" y="0"/>
            <a:ext cx="2615316"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sp>
        <p:nvSpPr>
          <p:cNvPr id="34" name="等腰三角形 33"/>
          <p:cNvSpPr/>
          <p:nvPr/>
        </p:nvSpPr>
        <p:spPr>
          <a:xfrm>
            <a:off x="4162097"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11593195" y="6317615"/>
            <a:ext cx="508000" cy="480695"/>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06</a:t>
            </a:r>
            <a:endParaRPr lang="zh-CN" b="1" dirty="0">
              <a:solidFill>
                <a:schemeClr val="lt1"/>
              </a:solidFill>
              <a:latin typeface="微软雅黑" pitchFamily="34" charset="-122"/>
              <a:ea typeface="微软雅黑" pitchFamily="34" charset="-122"/>
            </a:endParaRPr>
          </a:p>
        </p:txBody>
      </p:sp>
      <p:sp>
        <p:nvSpPr>
          <p:cNvPr id="2" name="文本框 1"/>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Author and Background</a:t>
            </a:r>
          </a:p>
        </p:txBody>
      </p:sp>
      <p:sp>
        <p:nvSpPr>
          <p:cNvPr id="3" name="文本框 2"/>
          <p:cNvSpPr txBox="1"/>
          <p:nvPr/>
        </p:nvSpPr>
        <p:spPr>
          <a:xfrm>
            <a:off x="3490595" y="393065"/>
            <a:ext cx="2035810" cy="398780"/>
          </a:xfrm>
          <a:prstGeom prst="rect">
            <a:avLst/>
          </a:prstGeom>
          <a:noFill/>
        </p:spPr>
        <p:txBody>
          <a:bodyPr wrap="square" rtlCol="0">
            <a:spAutoFit/>
          </a:bodyPr>
          <a:lstStyle/>
          <a:p>
            <a:r>
              <a:rPr lang="en-US" altLang="zh-CN" sz="2000" dirty="0">
                <a:latin typeface="Times New Roman" panose="02020503050405090304" charset="0"/>
                <a:ea typeface="思源黑体" panose="020B0400000000000000" charset="-122"/>
              </a:rPr>
              <a:t>Article Structure</a:t>
            </a:r>
          </a:p>
        </p:txBody>
      </p:sp>
      <p:cxnSp>
        <p:nvCxnSpPr>
          <p:cNvPr id="5" name="直接连接符 4"/>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Vocabulary</a:t>
            </a:r>
          </a:p>
        </p:txBody>
      </p:sp>
      <p:sp>
        <p:nvSpPr>
          <p:cNvPr id="11" name="文本框 10"/>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Complex Sentences</a:t>
            </a:r>
          </a:p>
        </p:txBody>
      </p:sp>
      <p:sp>
        <p:nvSpPr>
          <p:cNvPr id="13" name="文本框 12"/>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503050405090304" charset="0"/>
                <a:ea typeface="思源黑体" panose="020B0400000000000000" charset="-122"/>
              </a:rPr>
              <a:t>Reading Skills</a:t>
            </a:r>
          </a:p>
        </p:txBody>
      </p:sp>
      <p:sp>
        <p:nvSpPr>
          <p:cNvPr id="39" name="文本框 12"/>
          <p:cNvSpPr txBox="1">
            <a:spLocks noChangeArrowheads="1"/>
          </p:cNvSpPr>
          <p:nvPr/>
        </p:nvSpPr>
        <p:spPr>
          <a:xfrm>
            <a:off x="2940685" y="1863725"/>
            <a:ext cx="5024755" cy="1568450"/>
          </a:xfrm>
          <a:prstGeom prst="rect">
            <a:avLst/>
          </a:prstGeom>
          <a:noFill/>
          <a:ln>
            <a:solidFill>
              <a:schemeClr val="accent4">
                <a:lumMod val="20000"/>
                <a:lumOff val="80000"/>
              </a:schemeClr>
            </a:solidFill>
          </a:ln>
        </p:spPr>
        <p:txBody>
          <a:bodyPr wrap="square">
            <a:noAutofit/>
          </a:bodyPr>
          <a:lstStyle>
            <a:lvl1pPr lvl="0">
              <a:defRPr>
                <a:solidFill>
                  <a:schemeClr val="tx1"/>
                </a:solidFill>
                <a:latin typeface="Arial" panose="020B0604020202090204"/>
                <a:ea typeface="微软雅黑" pitchFamily="34" charset="-122"/>
              </a:defRPr>
            </a:lvl1pPr>
            <a:lvl2pPr marL="742950" lvl="1" indent="-285750">
              <a:defRPr>
                <a:solidFill>
                  <a:schemeClr val="tx1"/>
                </a:solidFill>
                <a:latin typeface="Arial" panose="020B0604020202090204"/>
                <a:ea typeface="微软雅黑" pitchFamily="34" charset="-122"/>
              </a:defRPr>
            </a:lvl2pPr>
            <a:lvl3pPr marL="1143000" lvl="2" indent="-228600">
              <a:defRPr>
                <a:solidFill>
                  <a:schemeClr val="tx1"/>
                </a:solidFill>
                <a:latin typeface="Arial" panose="020B0604020202090204"/>
                <a:ea typeface="微软雅黑" pitchFamily="34" charset="-122"/>
              </a:defRPr>
            </a:lvl3pPr>
            <a:lvl4pPr marL="1600200" lvl="3" indent="-228600">
              <a:defRPr>
                <a:solidFill>
                  <a:schemeClr val="tx1"/>
                </a:solidFill>
                <a:latin typeface="Arial" panose="020B0604020202090204"/>
                <a:ea typeface="微软雅黑" pitchFamily="34" charset="-122"/>
              </a:defRPr>
            </a:lvl4pPr>
            <a:lvl5pPr marL="2057400" lvl="4" indent="-228600">
              <a:defRPr>
                <a:solidFill>
                  <a:schemeClr val="tx1"/>
                </a:solidFill>
                <a:latin typeface="Arial" panose="020B0604020202090204"/>
                <a:ea typeface="微软雅黑" pitchFamily="34" charset="-122"/>
              </a:defRPr>
            </a:lvl5pPr>
            <a:lvl6pPr marL="2514600" lvl="5" indent="-228600">
              <a:spcBef>
                <a:spcPct val="0"/>
              </a:spcBef>
              <a:spcAft>
                <a:spcPct val="0"/>
              </a:spcAft>
              <a:defRPr>
                <a:solidFill>
                  <a:schemeClr val="tx1"/>
                </a:solidFill>
                <a:latin typeface="Arial" panose="020B0604020202090204"/>
                <a:ea typeface="微软雅黑" pitchFamily="34" charset="-122"/>
              </a:defRPr>
            </a:lvl6pPr>
            <a:lvl7pPr marL="2971800" lvl="6" indent="-228600">
              <a:spcBef>
                <a:spcPct val="0"/>
              </a:spcBef>
              <a:spcAft>
                <a:spcPct val="0"/>
              </a:spcAft>
              <a:defRPr>
                <a:solidFill>
                  <a:schemeClr val="tx1"/>
                </a:solidFill>
                <a:latin typeface="Arial" panose="020B0604020202090204"/>
                <a:ea typeface="微软雅黑" pitchFamily="34" charset="-122"/>
              </a:defRPr>
            </a:lvl7pPr>
            <a:lvl8pPr marL="3429000" lvl="7" indent="-228600">
              <a:spcBef>
                <a:spcPct val="0"/>
              </a:spcBef>
              <a:spcAft>
                <a:spcPct val="0"/>
              </a:spcAft>
              <a:defRPr>
                <a:solidFill>
                  <a:schemeClr val="tx1"/>
                </a:solidFill>
                <a:latin typeface="Arial" panose="020B0604020202090204"/>
                <a:ea typeface="微软雅黑" pitchFamily="34" charset="-122"/>
              </a:defRPr>
            </a:lvl8pPr>
            <a:lvl9pPr marL="3886200" lvl="8" indent="-228600">
              <a:spcBef>
                <a:spcPct val="0"/>
              </a:spcBef>
              <a:spcAft>
                <a:spcPct val="0"/>
              </a:spcAft>
              <a:defRPr>
                <a:solidFill>
                  <a:schemeClr val="tx1"/>
                </a:solidFill>
                <a:latin typeface="Arial" panose="020B0604020202090204"/>
                <a:ea typeface="微软雅黑" pitchFamily="34" charset="-122"/>
              </a:defRPr>
            </a:lvl9pPr>
          </a:lstStyle>
          <a:p>
            <a:pPr indent="0" algn="just">
              <a:lnSpc>
                <a:spcPct val="120000"/>
              </a:lnSpc>
              <a:buFont typeface="Arial" panose="020B0604020202090204" pitchFamily="34" charset="0"/>
              <a:buNone/>
            </a:pPr>
            <a:r>
              <a:rPr lang="en-US" altLang="zh-CN" sz="2000" dirty="0">
                <a:latin typeface="Times New Roman" panose="02020503050405090304" charset="0"/>
                <a:ea typeface="微软雅黑" pitchFamily="34" charset="-122"/>
                <a:cs typeface="Times New Roman" panose="02020503050405090304" charset="0"/>
              </a:rPr>
              <a:t>Because of the application of binary </a:t>
            </a:r>
            <a:r>
              <a:rPr lang="en-US" altLang="zh-CN" sz="2000" dirty="0">
                <a:latin typeface="Times New Roman" panose="02020503050405090304" charset="0"/>
                <a:cs typeface="Times New Roman" panose="02020503050405090304" charset="0"/>
                <a:sym typeface="+mn-ea"/>
              </a:rPr>
              <a:t>pattern</a:t>
            </a:r>
            <a:r>
              <a:rPr lang="en-US" altLang="zh-CN" sz="2000" dirty="0">
                <a:latin typeface="Times New Roman" panose="02020503050405090304" charset="0"/>
                <a:ea typeface="微软雅黑" pitchFamily="34" charset="-122"/>
                <a:cs typeface="Times New Roman" panose="02020503050405090304" charset="0"/>
              </a:rPr>
              <a:t>, the computer produces "mind-like" characteristics, which becomes the basis of computational neuroscience.</a:t>
            </a:r>
          </a:p>
          <a:p>
            <a:pPr indent="0" algn="just">
              <a:lnSpc>
                <a:spcPct val="150000"/>
              </a:lnSpc>
              <a:buFont typeface="Arial" panose="020B0604020202090204" pitchFamily="34" charset="0"/>
              <a:buNone/>
            </a:pPr>
            <a:endParaRPr lang="en-US" altLang="zh-CN" sz="2000" dirty="0">
              <a:latin typeface="Times New Roman" panose="02020503050405090304" charset="0"/>
              <a:ea typeface="微软雅黑" pitchFamily="34" charset="-122"/>
              <a:cs typeface="Times New Roman" panose="02020503050405090304" charset="0"/>
            </a:endParaRPr>
          </a:p>
        </p:txBody>
      </p:sp>
      <p:sp>
        <p:nvSpPr>
          <p:cNvPr id="14" name="文本框 13"/>
          <p:cNvSpPr txBox="1"/>
          <p:nvPr/>
        </p:nvSpPr>
        <p:spPr>
          <a:xfrm>
            <a:off x="9035415" y="3721100"/>
            <a:ext cx="3773170" cy="275590"/>
          </a:xfrm>
          <a:prstGeom prst="rect">
            <a:avLst/>
          </a:prstGeom>
          <a:noFill/>
        </p:spPr>
        <p:txBody>
          <a:bodyPr wrap="square" rtlCol="0">
            <a:spAutoFit/>
          </a:bodyPr>
          <a:lstStyle/>
          <a:p>
            <a:r>
              <a:rPr lang="en-US" altLang="zh-CN" sz="1200">
                <a:latin typeface="宋体" charset="0"/>
                <a:ea typeface="宋体" charset="0"/>
                <a:cs typeface="宋体" charset="0"/>
              </a:rPr>
              <a:t> graph 1 Binary diagram</a:t>
            </a:r>
            <a:r>
              <a:rPr lang="zh-CN" altLang="en-US" sz="1200">
                <a:latin typeface="宋体" charset="0"/>
                <a:ea typeface="宋体" charset="0"/>
                <a:cs typeface="宋体" charset="0"/>
              </a:rPr>
              <a:t>（视觉中国）</a:t>
            </a:r>
          </a:p>
        </p:txBody>
      </p:sp>
      <p:sp>
        <p:nvSpPr>
          <p:cNvPr id="8" name="文本框 12"/>
          <p:cNvSpPr txBox="1">
            <a:spLocks noChangeArrowheads="1"/>
          </p:cNvSpPr>
          <p:nvPr/>
        </p:nvSpPr>
        <p:spPr>
          <a:xfrm>
            <a:off x="3025140" y="4346575"/>
            <a:ext cx="4940300" cy="1240790"/>
          </a:xfrm>
          <a:prstGeom prst="rect">
            <a:avLst/>
          </a:prstGeom>
          <a:noFill/>
          <a:ln>
            <a:solidFill>
              <a:schemeClr val="accent4">
                <a:lumMod val="20000"/>
                <a:lumOff val="80000"/>
              </a:schemeClr>
            </a:solidFill>
          </a:ln>
        </p:spPr>
        <p:txBody>
          <a:bodyPr wrap="square">
            <a:noAutofit/>
          </a:bodyPr>
          <a:lstStyle>
            <a:lvl1pPr lvl="0">
              <a:defRPr>
                <a:solidFill>
                  <a:schemeClr val="tx1"/>
                </a:solidFill>
                <a:latin typeface="Arial" panose="020B0604020202090204"/>
                <a:ea typeface="微软雅黑" pitchFamily="34" charset="-122"/>
              </a:defRPr>
            </a:lvl1pPr>
            <a:lvl2pPr marL="742950" lvl="1" indent="-285750">
              <a:defRPr>
                <a:solidFill>
                  <a:schemeClr val="tx1"/>
                </a:solidFill>
                <a:latin typeface="Arial" panose="020B0604020202090204"/>
                <a:ea typeface="微软雅黑" pitchFamily="34" charset="-122"/>
              </a:defRPr>
            </a:lvl2pPr>
            <a:lvl3pPr marL="1143000" lvl="2" indent="-228600">
              <a:defRPr>
                <a:solidFill>
                  <a:schemeClr val="tx1"/>
                </a:solidFill>
                <a:latin typeface="Arial" panose="020B0604020202090204"/>
                <a:ea typeface="微软雅黑" pitchFamily="34" charset="-122"/>
              </a:defRPr>
            </a:lvl3pPr>
            <a:lvl4pPr marL="1600200" lvl="3" indent="-228600">
              <a:defRPr>
                <a:solidFill>
                  <a:schemeClr val="tx1"/>
                </a:solidFill>
                <a:latin typeface="Arial" panose="020B0604020202090204"/>
                <a:ea typeface="微软雅黑" pitchFamily="34" charset="-122"/>
              </a:defRPr>
            </a:lvl4pPr>
            <a:lvl5pPr marL="2057400" lvl="4" indent="-228600">
              <a:defRPr>
                <a:solidFill>
                  <a:schemeClr val="tx1"/>
                </a:solidFill>
                <a:latin typeface="Arial" panose="020B0604020202090204"/>
                <a:ea typeface="微软雅黑" pitchFamily="34" charset="-122"/>
              </a:defRPr>
            </a:lvl5pPr>
            <a:lvl6pPr marL="2514600" lvl="5" indent="-228600">
              <a:spcBef>
                <a:spcPct val="0"/>
              </a:spcBef>
              <a:spcAft>
                <a:spcPct val="0"/>
              </a:spcAft>
              <a:defRPr>
                <a:solidFill>
                  <a:schemeClr val="tx1"/>
                </a:solidFill>
                <a:latin typeface="Arial" panose="020B0604020202090204"/>
                <a:ea typeface="微软雅黑" pitchFamily="34" charset="-122"/>
              </a:defRPr>
            </a:lvl6pPr>
            <a:lvl7pPr marL="2971800" lvl="6" indent="-228600">
              <a:spcBef>
                <a:spcPct val="0"/>
              </a:spcBef>
              <a:spcAft>
                <a:spcPct val="0"/>
              </a:spcAft>
              <a:defRPr>
                <a:solidFill>
                  <a:schemeClr val="tx1"/>
                </a:solidFill>
                <a:latin typeface="Arial" panose="020B0604020202090204"/>
                <a:ea typeface="微软雅黑" pitchFamily="34" charset="-122"/>
              </a:defRPr>
            </a:lvl7pPr>
            <a:lvl8pPr marL="3429000" lvl="7" indent="-228600">
              <a:spcBef>
                <a:spcPct val="0"/>
              </a:spcBef>
              <a:spcAft>
                <a:spcPct val="0"/>
              </a:spcAft>
              <a:defRPr>
                <a:solidFill>
                  <a:schemeClr val="tx1"/>
                </a:solidFill>
                <a:latin typeface="Arial" panose="020B0604020202090204"/>
                <a:ea typeface="微软雅黑" pitchFamily="34" charset="-122"/>
              </a:defRPr>
            </a:lvl8pPr>
            <a:lvl9pPr marL="3886200" lvl="8" indent="-228600">
              <a:spcBef>
                <a:spcPct val="0"/>
              </a:spcBef>
              <a:spcAft>
                <a:spcPct val="0"/>
              </a:spcAft>
              <a:defRPr>
                <a:solidFill>
                  <a:schemeClr val="tx1"/>
                </a:solidFill>
                <a:latin typeface="Arial" panose="020B0604020202090204"/>
                <a:ea typeface="微软雅黑" pitchFamily="34" charset="-122"/>
              </a:defRPr>
            </a:lvl9pPr>
          </a:lstStyle>
          <a:p>
            <a:pPr indent="0" algn="just">
              <a:lnSpc>
                <a:spcPct val="120000"/>
              </a:lnSpc>
              <a:buFont typeface="Arial" panose="020B0604020202090204" pitchFamily="34" charset="0"/>
              <a:buNone/>
            </a:pPr>
            <a:r>
              <a:rPr lang="en-US" altLang="zh-CN" sz="2000" dirty="0">
                <a:latin typeface="Times New Roman" panose="02020503050405090304" charset="0"/>
                <a:ea typeface="微软雅黑" pitchFamily="34" charset="-122"/>
                <a:cs typeface="Times New Roman" panose="02020503050405090304" charset="0"/>
              </a:rPr>
              <a:t>But AI has been slow to make breakthroughs in core technologies, such as simulating human consciousness and creativity.</a:t>
            </a:r>
          </a:p>
          <a:p>
            <a:pPr indent="0" algn="just">
              <a:lnSpc>
                <a:spcPct val="150000"/>
              </a:lnSpc>
              <a:buFont typeface="Arial" panose="020B0604020202090204" pitchFamily="34" charset="0"/>
              <a:buNone/>
            </a:pPr>
            <a:endParaRPr lang="en-US" altLang="zh-CN" sz="2000" dirty="0">
              <a:latin typeface="Times New Roman" panose="02020503050405090304" charset="0"/>
              <a:ea typeface="微软雅黑" pitchFamily="34" charset="-122"/>
              <a:cs typeface="Times New Roman" panose="02020503050405090304" charset="0"/>
            </a:endParaRPr>
          </a:p>
        </p:txBody>
      </p:sp>
      <p:sp>
        <p:nvSpPr>
          <p:cNvPr id="15" name="文本框 14"/>
          <p:cNvSpPr txBox="1"/>
          <p:nvPr/>
        </p:nvSpPr>
        <p:spPr>
          <a:xfrm>
            <a:off x="125730" y="3641725"/>
            <a:ext cx="1149985" cy="368300"/>
          </a:xfrm>
          <a:prstGeom prst="rect">
            <a:avLst/>
          </a:prstGeom>
          <a:solidFill>
            <a:schemeClr val="accent4"/>
          </a:solidFill>
        </p:spPr>
        <p:txBody>
          <a:bodyPr wrap="square" rtlCol="0">
            <a:spAutoFit/>
          </a:bodyPr>
          <a:lstStyle/>
          <a:p>
            <a:r>
              <a:rPr lang="en-US" altLang="zh-CN" b="1" dirty="0">
                <a:latin typeface="Times New Roman Bold" panose="02020503050405090304" charset="0"/>
                <a:ea typeface="微软雅黑" pitchFamily="34" charset="-122"/>
                <a:cs typeface="Times New Roman Bold" panose="02020503050405090304" charset="0"/>
                <a:sym typeface="+mn-ea"/>
              </a:rPr>
              <a:t>Section 1</a:t>
            </a:r>
            <a:endParaRPr lang="zh-CN" altLang="en-US" b="1">
              <a:latin typeface="Times New Roman Bold" panose="02020503050405090304" charset="0"/>
              <a:cs typeface="Times New Roman Bold" panose="02020503050405090304" charset="0"/>
            </a:endParaRPr>
          </a:p>
        </p:txBody>
      </p:sp>
      <p:sp>
        <p:nvSpPr>
          <p:cNvPr id="16" name="文本框 15"/>
          <p:cNvSpPr txBox="1"/>
          <p:nvPr/>
        </p:nvSpPr>
        <p:spPr>
          <a:xfrm>
            <a:off x="1473200" y="2470785"/>
            <a:ext cx="968375" cy="368300"/>
          </a:xfrm>
          <a:prstGeom prst="rect">
            <a:avLst/>
          </a:prstGeom>
          <a:solidFill>
            <a:schemeClr val="accent4">
              <a:lumMod val="40000"/>
              <a:lumOff val="60000"/>
            </a:schemeClr>
          </a:solidFill>
        </p:spPr>
        <p:txBody>
          <a:bodyPr wrap="square" rtlCol="0">
            <a:spAutoFit/>
          </a:bodyPr>
          <a:lstStyle/>
          <a:p>
            <a:r>
              <a:rPr lang="en-US" altLang="zh-CN" dirty="0">
                <a:latin typeface="Times New Roman" panose="02020503050405090304" charset="0"/>
                <a:ea typeface="微软雅黑" pitchFamily="34" charset="-122"/>
                <a:cs typeface="Times New Roman" panose="02020503050405090304" charset="0"/>
                <a:sym typeface="+mn-ea"/>
              </a:rPr>
              <a:t>Paras. 1</a:t>
            </a:r>
            <a:endParaRPr lang="zh-CN" altLang="en-US" b="1">
              <a:latin typeface="Times New Roman Bold" panose="02020503050405090304" charset="0"/>
              <a:cs typeface="Times New Roman Bold" panose="02020503050405090304" charset="0"/>
            </a:endParaRPr>
          </a:p>
        </p:txBody>
      </p:sp>
      <p:sp>
        <p:nvSpPr>
          <p:cNvPr id="17" name="文本框 16"/>
          <p:cNvSpPr txBox="1"/>
          <p:nvPr/>
        </p:nvSpPr>
        <p:spPr>
          <a:xfrm>
            <a:off x="1473200" y="4781550"/>
            <a:ext cx="968375" cy="368300"/>
          </a:xfrm>
          <a:prstGeom prst="rect">
            <a:avLst/>
          </a:prstGeom>
          <a:solidFill>
            <a:schemeClr val="accent4">
              <a:lumMod val="40000"/>
              <a:lumOff val="60000"/>
            </a:schemeClr>
          </a:solidFill>
        </p:spPr>
        <p:txBody>
          <a:bodyPr wrap="square" rtlCol="0">
            <a:spAutoFit/>
          </a:bodyPr>
          <a:lstStyle/>
          <a:p>
            <a:r>
              <a:rPr lang="en-US" altLang="zh-CN" dirty="0">
                <a:latin typeface="Times New Roman" panose="02020503050405090304" charset="0"/>
                <a:ea typeface="微软雅黑" pitchFamily="34" charset="-122"/>
                <a:cs typeface="Times New Roman" panose="02020503050405090304" charset="0"/>
                <a:sym typeface="+mn-ea"/>
              </a:rPr>
              <a:t>Paras. 2</a:t>
            </a:r>
            <a:endParaRPr lang="zh-CN" altLang="en-US" b="1">
              <a:latin typeface="Times New Roman Bold" panose="02020503050405090304" charset="0"/>
              <a:cs typeface="Times New Roman Bold" panose="02020503050405090304" charset="0"/>
            </a:endParaRPr>
          </a:p>
        </p:txBody>
      </p:sp>
      <p:sp>
        <p:nvSpPr>
          <p:cNvPr id="20" name="文本框 19"/>
          <p:cNvSpPr txBox="1"/>
          <p:nvPr/>
        </p:nvSpPr>
        <p:spPr>
          <a:xfrm>
            <a:off x="9088755" y="6211570"/>
            <a:ext cx="3773170" cy="311150"/>
          </a:xfrm>
          <a:prstGeom prst="rect">
            <a:avLst/>
          </a:prstGeom>
          <a:noFill/>
        </p:spPr>
        <p:txBody>
          <a:bodyPr wrap="square" rtlCol="0">
            <a:noAutofit/>
          </a:bodyPr>
          <a:lstStyle/>
          <a:p>
            <a:r>
              <a:rPr lang="en-US" altLang="zh-CN" sz="1200">
                <a:latin typeface="宋体" charset="0"/>
                <a:ea typeface="宋体" charset="0"/>
                <a:cs typeface="宋体" charset="0"/>
              </a:rPr>
              <a:t> graph 2 AI and human</a:t>
            </a:r>
            <a:r>
              <a:rPr lang="zh-CN" altLang="en-US" sz="1200">
                <a:latin typeface="宋体" charset="0"/>
                <a:ea typeface="宋体" charset="0"/>
                <a:cs typeface="宋体" charset="0"/>
              </a:rPr>
              <a:t>（百度百科）</a:t>
            </a:r>
          </a:p>
        </p:txBody>
      </p:sp>
      <p:cxnSp>
        <p:nvCxnSpPr>
          <p:cNvPr id="22" name="直接连接符 21"/>
          <p:cNvCxnSpPr>
            <a:stCxn id="16" idx="1"/>
          </p:cNvCxnSpPr>
          <p:nvPr/>
        </p:nvCxnSpPr>
        <p:spPr>
          <a:xfrm flipH="1">
            <a:off x="701040" y="2654935"/>
            <a:ext cx="772160" cy="986790"/>
          </a:xfrm>
          <a:prstGeom prst="line">
            <a:avLst/>
          </a:prstGeom>
          <a:ln w="0">
            <a:solidFill>
              <a:schemeClr val="tx1"/>
            </a:solidFill>
          </a:ln>
        </p:spPr>
        <p:style>
          <a:lnRef idx="2">
            <a:schemeClr val="accent1"/>
          </a:lnRef>
          <a:fillRef idx="0">
            <a:srgbClr val="FFFFFF"/>
          </a:fillRef>
          <a:effectRef idx="0">
            <a:srgbClr val="FFFFFF"/>
          </a:effectRef>
          <a:fontRef idx="minor">
            <a:schemeClr val="tx1"/>
          </a:fontRef>
        </p:style>
      </p:cxnSp>
      <p:cxnSp>
        <p:nvCxnSpPr>
          <p:cNvPr id="23" name="直接连接符 22"/>
          <p:cNvCxnSpPr>
            <a:stCxn id="17" idx="1"/>
          </p:cNvCxnSpPr>
          <p:nvPr/>
        </p:nvCxnSpPr>
        <p:spPr>
          <a:xfrm flipH="1" flipV="1">
            <a:off x="701040" y="4010025"/>
            <a:ext cx="772160" cy="955675"/>
          </a:xfrm>
          <a:prstGeom prst="line">
            <a:avLst/>
          </a:prstGeom>
          <a:ln w="0">
            <a:solidFill>
              <a:schemeClr val="tx1"/>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flipV="1">
            <a:off x="2441575" y="2647950"/>
            <a:ext cx="499110" cy="6985"/>
          </a:xfrm>
          <a:prstGeom prst="line">
            <a:avLst/>
          </a:prstGeom>
          <a:ln w="22225">
            <a:solidFill>
              <a:schemeClr val="tx1"/>
            </a:solidFill>
          </a:ln>
        </p:spPr>
        <p:style>
          <a:lnRef idx="2">
            <a:schemeClr val="accent1"/>
          </a:lnRef>
          <a:fillRef idx="0">
            <a:srgbClr val="FFFFFF"/>
          </a:fillRef>
          <a:effectRef idx="0">
            <a:srgbClr val="FFFFFF"/>
          </a:effectRef>
          <a:fontRef idx="minor">
            <a:schemeClr val="tx1"/>
          </a:fontRef>
        </p:style>
      </p:cxnSp>
      <p:cxnSp>
        <p:nvCxnSpPr>
          <p:cNvPr id="25" name="直接连接符 24"/>
          <p:cNvCxnSpPr>
            <a:stCxn id="17" idx="3"/>
            <a:endCxn id="8" idx="1"/>
          </p:cNvCxnSpPr>
          <p:nvPr/>
        </p:nvCxnSpPr>
        <p:spPr>
          <a:xfrm>
            <a:off x="2441575" y="4965700"/>
            <a:ext cx="583565" cy="1270"/>
          </a:xfrm>
          <a:prstGeom prst="line">
            <a:avLst/>
          </a:prstGeom>
          <a:ln w="22225">
            <a:solidFill>
              <a:schemeClr val="tx1"/>
            </a:solidFill>
          </a:ln>
        </p:spPr>
        <p:style>
          <a:lnRef idx="2">
            <a:schemeClr val="accent1"/>
          </a:lnRef>
          <a:fillRef idx="0">
            <a:srgbClr val="FFFFFF"/>
          </a:fillRef>
          <a:effectRef idx="0">
            <a:srgbClr val="FFFFFF"/>
          </a:effectRef>
          <a:fontRef idx="minor">
            <a:schemeClr val="tx1"/>
          </a:fontRef>
        </p:style>
      </p:cxnSp>
      <p:cxnSp>
        <p:nvCxnSpPr>
          <p:cNvPr id="27" name="直接连接符 26"/>
          <p:cNvCxnSpPr>
            <a:stCxn id="39" idx="3"/>
          </p:cNvCxnSpPr>
          <p:nvPr/>
        </p:nvCxnSpPr>
        <p:spPr>
          <a:xfrm>
            <a:off x="7965440" y="2647950"/>
            <a:ext cx="861695" cy="0"/>
          </a:xfrm>
          <a:prstGeom prst="line">
            <a:avLst/>
          </a:prstGeom>
          <a:ln w="34925">
            <a:solidFill>
              <a:schemeClr val="tx1"/>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a:stCxn id="8" idx="3"/>
          </p:cNvCxnSpPr>
          <p:nvPr/>
        </p:nvCxnSpPr>
        <p:spPr>
          <a:xfrm>
            <a:off x="7965440" y="4966970"/>
            <a:ext cx="835025" cy="0"/>
          </a:xfrm>
          <a:prstGeom prst="line">
            <a:avLst/>
          </a:prstGeom>
          <a:ln w="34925" cap="flat" cmpd="sng">
            <a:solidFill>
              <a:schemeClr val="tx1"/>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pic>
        <p:nvPicPr>
          <p:cNvPr id="19" name="图片 18"/>
          <p:cNvPicPr/>
          <p:nvPr/>
        </p:nvPicPr>
        <p:blipFill>
          <a:blip r:embed="rId3"/>
          <a:stretch>
            <a:fillRect/>
          </a:stretch>
        </p:blipFill>
        <p:spPr>
          <a:xfrm>
            <a:off x="8769350" y="4097655"/>
            <a:ext cx="3019425" cy="2012950"/>
          </a:xfrm>
          <a:prstGeom prst="rect">
            <a:avLst/>
          </a:prstGeom>
        </p:spPr>
      </p:pic>
      <p:sp>
        <p:nvSpPr>
          <p:cNvPr id="29" name="文本框 28"/>
          <p:cNvSpPr txBox="1"/>
          <p:nvPr/>
        </p:nvSpPr>
        <p:spPr>
          <a:xfrm>
            <a:off x="9897110" y="4565015"/>
            <a:ext cx="535305" cy="829945"/>
          </a:xfrm>
          <a:prstGeom prst="rect">
            <a:avLst/>
          </a:prstGeom>
          <a:noFill/>
        </p:spPr>
        <p:txBody>
          <a:bodyPr wrap="square" rtlCol="0">
            <a:spAutoFit/>
          </a:bodyPr>
          <a:lstStyle/>
          <a:p>
            <a:r>
              <a:rPr lang="zh-CN" altLang="en-US" sz="4800" b="1">
                <a:latin typeface="汉仪君黑" panose="020B0604020202020204" charset="-122"/>
                <a:ea typeface="汉仪君黑" panose="020B0604020202020204" charset="-122"/>
              </a:rPr>
              <a:t>？</a:t>
            </a:r>
          </a:p>
        </p:txBody>
      </p:sp>
      <p:pic>
        <p:nvPicPr>
          <p:cNvPr id="30" name="图片 29"/>
          <p:cNvPicPr/>
          <p:nvPr/>
        </p:nvPicPr>
        <p:blipFill>
          <a:blip r:embed="rId4"/>
          <a:stretch>
            <a:fillRect/>
          </a:stretch>
        </p:blipFill>
        <p:spPr>
          <a:xfrm>
            <a:off x="8769350" y="1260475"/>
            <a:ext cx="2988945" cy="24460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3126856" y="0"/>
            <a:ext cx="2615316"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sp>
        <p:nvSpPr>
          <p:cNvPr id="34" name="等腰三角形 33"/>
          <p:cNvSpPr/>
          <p:nvPr/>
        </p:nvSpPr>
        <p:spPr>
          <a:xfrm>
            <a:off x="4162097"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07</a:t>
            </a:r>
            <a:endParaRPr lang="zh-CN" b="1" dirty="0">
              <a:solidFill>
                <a:schemeClr val="lt1"/>
              </a:solidFill>
              <a:latin typeface="微软雅黑" pitchFamily="34" charset="-122"/>
              <a:ea typeface="微软雅黑" pitchFamily="34" charset="-122"/>
            </a:endParaRPr>
          </a:p>
        </p:txBody>
      </p:sp>
      <p:sp>
        <p:nvSpPr>
          <p:cNvPr id="2" name="文本框 1"/>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Author and Background</a:t>
            </a:r>
          </a:p>
        </p:txBody>
      </p:sp>
      <p:sp>
        <p:nvSpPr>
          <p:cNvPr id="3" name="文本框 2"/>
          <p:cNvSpPr txBox="1"/>
          <p:nvPr/>
        </p:nvSpPr>
        <p:spPr>
          <a:xfrm>
            <a:off x="3490595" y="393065"/>
            <a:ext cx="2035810" cy="398780"/>
          </a:xfrm>
          <a:prstGeom prst="rect">
            <a:avLst/>
          </a:prstGeom>
          <a:noFill/>
        </p:spPr>
        <p:txBody>
          <a:bodyPr wrap="square" rtlCol="0">
            <a:spAutoFit/>
          </a:bodyPr>
          <a:lstStyle/>
          <a:p>
            <a:r>
              <a:rPr lang="en-US" altLang="zh-CN" sz="2000" dirty="0">
                <a:latin typeface="Times New Roman" panose="02020503050405090304" charset="0"/>
                <a:ea typeface="思源黑体" panose="020B0400000000000000" charset="-122"/>
              </a:rPr>
              <a:t>Article Structure</a:t>
            </a:r>
          </a:p>
        </p:txBody>
      </p:sp>
      <p:cxnSp>
        <p:nvCxnSpPr>
          <p:cNvPr id="5" name="直接连接符 4"/>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Vocabulary</a:t>
            </a:r>
          </a:p>
        </p:txBody>
      </p:sp>
      <p:sp>
        <p:nvSpPr>
          <p:cNvPr id="11" name="文本框 10"/>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Complex Sentences</a:t>
            </a:r>
          </a:p>
        </p:txBody>
      </p:sp>
      <p:sp>
        <p:nvSpPr>
          <p:cNvPr id="13" name="文本框 12"/>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503050405090304" charset="0"/>
                <a:ea typeface="思源黑体" panose="020B0400000000000000" charset="-122"/>
              </a:rPr>
              <a:t>Reading Skills</a:t>
            </a:r>
          </a:p>
        </p:txBody>
      </p:sp>
      <p:sp>
        <p:nvSpPr>
          <p:cNvPr id="39" name="文本框 12"/>
          <p:cNvSpPr txBox="1">
            <a:spLocks noChangeArrowheads="1"/>
          </p:cNvSpPr>
          <p:nvPr/>
        </p:nvSpPr>
        <p:spPr>
          <a:xfrm>
            <a:off x="5622925" y="3132455"/>
            <a:ext cx="5920740" cy="2352040"/>
          </a:xfrm>
          <a:prstGeom prst="rect">
            <a:avLst/>
          </a:prstGeom>
          <a:noFill/>
          <a:ln w="12700" cmpd="sng">
            <a:solidFill>
              <a:schemeClr val="accent4">
                <a:lumMod val="20000"/>
                <a:lumOff val="80000"/>
              </a:schemeClr>
            </a:solidFill>
            <a:prstDash val="solid"/>
          </a:ln>
        </p:spPr>
        <p:txBody>
          <a:bodyPr wrap="square">
            <a:noAutofit/>
          </a:bodyPr>
          <a:lstStyle>
            <a:lvl1pPr lvl="0">
              <a:defRPr>
                <a:solidFill>
                  <a:schemeClr val="tx1"/>
                </a:solidFill>
                <a:latin typeface="Arial" panose="020B0604020202090204"/>
                <a:ea typeface="微软雅黑" pitchFamily="34" charset="-122"/>
              </a:defRPr>
            </a:lvl1pPr>
            <a:lvl2pPr marL="742950" lvl="1" indent="-285750">
              <a:defRPr>
                <a:solidFill>
                  <a:schemeClr val="tx1"/>
                </a:solidFill>
                <a:latin typeface="Arial" panose="020B0604020202090204"/>
                <a:ea typeface="微软雅黑" pitchFamily="34" charset="-122"/>
              </a:defRPr>
            </a:lvl2pPr>
            <a:lvl3pPr marL="1143000" lvl="2" indent="-228600">
              <a:defRPr>
                <a:solidFill>
                  <a:schemeClr val="tx1"/>
                </a:solidFill>
                <a:latin typeface="Arial" panose="020B0604020202090204"/>
                <a:ea typeface="微软雅黑" pitchFamily="34" charset="-122"/>
              </a:defRPr>
            </a:lvl3pPr>
            <a:lvl4pPr marL="1600200" lvl="3" indent="-228600">
              <a:defRPr>
                <a:solidFill>
                  <a:schemeClr val="tx1"/>
                </a:solidFill>
                <a:latin typeface="Arial" panose="020B0604020202090204"/>
                <a:ea typeface="微软雅黑" pitchFamily="34" charset="-122"/>
              </a:defRPr>
            </a:lvl4pPr>
            <a:lvl5pPr marL="2057400" lvl="4" indent="-228600">
              <a:defRPr>
                <a:solidFill>
                  <a:schemeClr val="tx1"/>
                </a:solidFill>
                <a:latin typeface="Arial" panose="020B0604020202090204"/>
                <a:ea typeface="微软雅黑" pitchFamily="34" charset="-122"/>
              </a:defRPr>
            </a:lvl5pPr>
            <a:lvl6pPr marL="2514600" lvl="5" indent="-228600">
              <a:spcBef>
                <a:spcPct val="0"/>
              </a:spcBef>
              <a:spcAft>
                <a:spcPct val="0"/>
              </a:spcAft>
              <a:defRPr>
                <a:solidFill>
                  <a:schemeClr val="tx1"/>
                </a:solidFill>
                <a:latin typeface="Arial" panose="020B0604020202090204"/>
                <a:ea typeface="微软雅黑" pitchFamily="34" charset="-122"/>
              </a:defRPr>
            </a:lvl6pPr>
            <a:lvl7pPr marL="2971800" lvl="6" indent="-228600">
              <a:spcBef>
                <a:spcPct val="0"/>
              </a:spcBef>
              <a:spcAft>
                <a:spcPct val="0"/>
              </a:spcAft>
              <a:defRPr>
                <a:solidFill>
                  <a:schemeClr val="tx1"/>
                </a:solidFill>
                <a:latin typeface="Arial" panose="020B0604020202090204"/>
                <a:ea typeface="微软雅黑" pitchFamily="34" charset="-122"/>
              </a:defRPr>
            </a:lvl7pPr>
            <a:lvl8pPr marL="3429000" lvl="7" indent="-228600">
              <a:spcBef>
                <a:spcPct val="0"/>
              </a:spcBef>
              <a:spcAft>
                <a:spcPct val="0"/>
              </a:spcAft>
              <a:defRPr>
                <a:solidFill>
                  <a:schemeClr val="tx1"/>
                </a:solidFill>
                <a:latin typeface="Arial" panose="020B0604020202090204"/>
                <a:ea typeface="微软雅黑" pitchFamily="34" charset="-122"/>
              </a:defRPr>
            </a:lvl8pPr>
            <a:lvl9pPr marL="3886200" lvl="8" indent="-228600">
              <a:spcBef>
                <a:spcPct val="0"/>
              </a:spcBef>
              <a:spcAft>
                <a:spcPct val="0"/>
              </a:spcAft>
              <a:defRPr>
                <a:solidFill>
                  <a:schemeClr val="tx1"/>
                </a:solidFill>
                <a:latin typeface="Arial" panose="020B0604020202090204"/>
                <a:ea typeface="微软雅黑" pitchFamily="34" charset="-122"/>
              </a:defRPr>
            </a:lvl9pPr>
          </a:lstStyle>
          <a:p>
            <a:pPr indent="0" algn="just">
              <a:lnSpc>
                <a:spcPct val="150000"/>
              </a:lnSpc>
              <a:buFont typeface="Arial" panose="020B0604020202090204" pitchFamily="34" charset="0"/>
              <a:buNone/>
            </a:pPr>
            <a:r>
              <a:rPr lang="en-US" altLang="zh-CN" sz="2400" dirty="0">
                <a:latin typeface="Times New Roman" panose="02020503050405090304" charset="0"/>
                <a:ea typeface="微软雅黑" pitchFamily="34" charset="-122"/>
                <a:cs typeface="Times New Roman" panose="02020503050405090304" charset="0"/>
              </a:rPr>
              <a:t>By introducing one major project which tries to make a computer model to replicate virtual brains,the author asks a question here: Will this modelbecome conscious itself ?</a:t>
            </a:r>
            <a:endParaRPr lang="zh-CN" altLang="en-US" sz="2400" dirty="0">
              <a:latin typeface="Times New Roman" panose="02020503050405090304" charset="0"/>
              <a:ea typeface="微软雅黑" pitchFamily="34" charset="-122"/>
              <a:cs typeface="Times New Roman" panose="02020503050405090304" charset="0"/>
            </a:endParaRPr>
          </a:p>
        </p:txBody>
      </p:sp>
      <p:sp>
        <p:nvSpPr>
          <p:cNvPr id="14" name="文本框 13"/>
          <p:cNvSpPr txBox="1"/>
          <p:nvPr/>
        </p:nvSpPr>
        <p:spPr>
          <a:xfrm>
            <a:off x="1341755" y="5949950"/>
            <a:ext cx="2729865" cy="180975"/>
          </a:xfrm>
          <a:prstGeom prst="rect">
            <a:avLst/>
          </a:prstGeom>
          <a:noFill/>
        </p:spPr>
        <p:txBody>
          <a:bodyPr wrap="square" rtlCol="0">
            <a:noAutofit/>
          </a:bodyPr>
          <a:lstStyle/>
          <a:p>
            <a:r>
              <a:rPr lang="en-US" altLang="zh-CN" sz="1200">
                <a:latin typeface="宋体" charset="0"/>
                <a:ea typeface="宋体" charset="0"/>
                <a:cs typeface="宋体" charset="0"/>
              </a:rPr>
              <a:t> graph 3  Virtual brain</a:t>
            </a:r>
            <a:r>
              <a:rPr lang="zh-CN" altLang="en-US" sz="1200">
                <a:latin typeface="宋体" charset="0"/>
                <a:ea typeface="宋体" charset="0"/>
                <a:cs typeface="宋体" charset="0"/>
              </a:rPr>
              <a:t>（百度百科）</a:t>
            </a:r>
          </a:p>
        </p:txBody>
      </p:sp>
      <p:pic>
        <p:nvPicPr>
          <p:cNvPr id="15" name="图片 14" descr="downloaded-image"/>
          <p:cNvPicPr>
            <a:picLocks noChangeAspect="1"/>
          </p:cNvPicPr>
          <p:nvPr/>
        </p:nvPicPr>
        <p:blipFill>
          <a:blip r:embed="rId3"/>
          <a:srcRect b="2100"/>
          <a:stretch>
            <a:fillRect/>
          </a:stretch>
        </p:blipFill>
        <p:spPr>
          <a:xfrm>
            <a:off x="146050" y="2486025"/>
            <a:ext cx="5121910" cy="3287395"/>
          </a:xfrm>
          <a:prstGeom prst="rect">
            <a:avLst/>
          </a:prstGeom>
        </p:spPr>
      </p:pic>
      <p:sp>
        <p:nvSpPr>
          <p:cNvPr id="16" name="文本框 15"/>
          <p:cNvSpPr txBox="1"/>
          <p:nvPr/>
        </p:nvSpPr>
        <p:spPr>
          <a:xfrm>
            <a:off x="2682240" y="3715385"/>
            <a:ext cx="1818005" cy="337185"/>
          </a:xfrm>
          <a:prstGeom prst="rect">
            <a:avLst/>
          </a:prstGeom>
          <a:noFill/>
        </p:spPr>
        <p:txBody>
          <a:bodyPr wrap="square" rtlCol="0">
            <a:spAutoFit/>
          </a:bodyPr>
          <a:lstStyle/>
          <a:p>
            <a:r>
              <a:rPr lang="en-US" altLang="zh-CN" sz="1600" b="1">
                <a:solidFill>
                  <a:schemeClr val="bg1"/>
                </a:solidFill>
              </a:rPr>
              <a:t>consciousness</a:t>
            </a:r>
          </a:p>
        </p:txBody>
      </p:sp>
      <p:sp>
        <p:nvSpPr>
          <p:cNvPr id="17" name="下弧形箭头 16"/>
          <p:cNvSpPr/>
          <p:nvPr/>
        </p:nvSpPr>
        <p:spPr>
          <a:xfrm flipH="1">
            <a:off x="2289810" y="4097020"/>
            <a:ext cx="866775" cy="337185"/>
          </a:xfrm>
          <a:prstGeom prst="curved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2342515" y="4448810"/>
            <a:ext cx="386080" cy="583565"/>
          </a:xfrm>
          <a:prstGeom prst="rect">
            <a:avLst/>
          </a:prstGeom>
          <a:noFill/>
        </p:spPr>
        <p:txBody>
          <a:bodyPr wrap="square" rtlCol="0">
            <a:spAutoFit/>
          </a:bodyPr>
          <a:lstStyle/>
          <a:p>
            <a:r>
              <a:rPr lang="zh-CN" altLang="en-US" sz="3200" b="1">
                <a:solidFill>
                  <a:schemeClr val="bg1"/>
                </a:solidFill>
                <a:latin typeface="汉仪君黑" panose="020B0604020202020204" charset="-122"/>
                <a:ea typeface="汉仪君黑" panose="020B0604020202020204" charset="-122"/>
              </a:rPr>
              <a:t>？</a:t>
            </a:r>
          </a:p>
        </p:txBody>
      </p:sp>
      <p:sp>
        <p:nvSpPr>
          <p:cNvPr id="19" name="文本框 18"/>
          <p:cNvSpPr txBox="1"/>
          <p:nvPr/>
        </p:nvSpPr>
        <p:spPr>
          <a:xfrm>
            <a:off x="7654925" y="1374140"/>
            <a:ext cx="1759585" cy="460375"/>
          </a:xfrm>
          <a:prstGeom prst="rect">
            <a:avLst/>
          </a:prstGeom>
          <a:solidFill>
            <a:schemeClr val="accent4"/>
          </a:solidFill>
        </p:spPr>
        <p:txBody>
          <a:bodyPr wrap="square" rtlCol="0">
            <a:noAutofit/>
          </a:bodyPr>
          <a:lstStyle/>
          <a:p>
            <a:pPr algn="ctr"/>
            <a:r>
              <a:rPr lang="en-US" altLang="zh-CN" sz="2400" b="1" dirty="0">
                <a:latin typeface="Times New Roman Bold" panose="02020503050405090304" charset="0"/>
                <a:ea typeface="微软雅黑" pitchFamily="34" charset="-122"/>
                <a:cs typeface="Times New Roman Bold" panose="02020503050405090304" charset="0"/>
                <a:sym typeface="+mn-ea"/>
              </a:rPr>
              <a:t>Section 2</a:t>
            </a:r>
          </a:p>
        </p:txBody>
      </p:sp>
      <p:sp>
        <p:nvSpPr>
          <p:cNvPr id="21" name="文本框 20"/>
          <p:cNvSpPr txBox="1"/>
          <p:nvPr/>
        </p:nvSpPr>
        <p:spPr>
          <a:xfrm>
            <a:off x="7933055" y="2308860"/>
            <a:ext cx="1220470" cy="398780"/>
          </a:xfrm>
          <a:prstGeom prst="rect">
            <a:avLst/>
          </a:prstGeom>
          <a:solidFill>
            <a:schemeClr val="accent4">
              <a:lumMod val="40000"/>
              <a:lumOff val="60000"/>
            </a:schemeClr>
          </a:solidFill>
        </p:spPr>
        <p:txBody>
          <a:bodyPr wrap="square" rtlCol="0">
            <a:noAutofit/>
          </a:bodyPr>
          <a:lstStyle/>
          <a:p>
            <a:pPr algn="ctr"/>
            <a:r>
              <a:rPr lang="en-US" altLang="zh-CN" dirty="0">
                <a:latin typeface="Times New Roman" panose="02020503050405090304" charset="0"/>
                <a:ea typeface="微软雅黑" pitchFamily="34" charset="-122"/>
                <a:cs typeface="Times New Roman" panose="02020503050405090304" charset="0"/>
                <a:sym typeface="+mn-ea"/>
              </a:rPr>
              <a:t>Paras. 3-5</a:t>
            </a:r>
            <a:endParaRPr lang="zh-CN" altLang="en-US" b="1">
              <a:latin typeface="Times New Roman Bold" panose="02020503050405090304" charset="0"/>
              <a:cs typeface="Times New Roman Bold" panose="02020503050405090304" charset="0"/>
            </a:endParaRPr>
          </a:p>
        </p:txBody>
      </p:sp>
      <p:cxnSp>
        <p:nvCxnSpPr>
          <p:cNvPr id="22" name="直接连接符 21"/>
          <p:cNvCxnSpPr>
            <a:endCxn id="21" idx="0"/>
          </p:cNvCxnSpPr>
          <p:nvPr/>
        </p:nvCxnSpPr>
        <p:spPr>
          <a:xfrm>
            <a:off x="8535035" y="1834515"/>
            <a:ext cx="8255" cy="4743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a:off x="7931785" y="2687320"/>
            <a:ext cx="0" cy="44450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9154795" y="2704465"/>
            <a:ext cx="0" cy="434340"/>
          </a:xfrm>
          <a:prstGeom prst="line">
            <a:avLst/>
          </a:prstGeom>
          <a:ln w="22225">
            <a:solidFill>
              <a:schemeClr val="tx1"/>
            </a:solidFill>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a:off x="7926705" y="2703830"/>
            <a:ext cx="1221740"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a:endCxn id="21" idx="0"/>
          </p:cNvCxnSpPr>
          <p:nvPr/>
        </p:nvCxnSpPr>
        <p:spPr>
          <a:xfrm>
            <a:off x="8535035" y="1438275"/>
            <a:ext cx="8255" cy="4743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矩形 3"/>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3126856" y="0"/>
            <a:ext cx="2615316"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sp>
        <p:nvSpPr>
          <p:cNvPr id="34" name="等腰三角形 33"/>
          <p:cNvSpPr/>
          <p:nvPr/>
        </p:nvSpPr>
        <p:spPr>
          <a:xfrm>
            <a:off x="4162097"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矩形 46"/>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08</a:t>
            </a:r>
            <a:endParaRPr lang="zh-CN" b="1" dirty="0">
              <a:solidFill>
                <a:schemeClr val="lt1"/>
              </a:solidFill>
              <a:latin typeface="微软雅黑" pitchFamily="34" charset="-122"/>
              <a:ea typeface="微软雅黑" pitchFamily="34" charset="-122"/>
            </a:endParaRPr>
          </a:p>
        </p:txBody>
      </p:sp>
      <p:sp>
        <p:nvSpPr>
          <p:cNvPr id="2" name="文本框 1"/>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Author and Background</a:t>
            </a:r>
          </a:p>
        </p:txBody>
      </p:sp>
      <p:sp>
        <p:nvSpPr>
          <p:cNvPr id="3" name="文本框 2"/>
          <p:cNvSpPr txBox="1"/>
          <p:nvPr/>
        </p:nvSpPr>
        <p:spPr>
          <a:xfrm>
            <a:off x="3490595" y="393065"/>
            <a:ext cx="2035810" cy="398780"/>
          </a:xfrm>
          <a:prstGeom prst="rect">
            <a:avLst/>
          </a:prstGeom>
          <a:noFill/>
        </p:spPr>
        <p:txBody>
          <a:bodyPr wrap="square" rtlCol="0">
            <a:spAutoFit/>
          </a:bodyPr>
          <a:lstStyle/>
          <a:p>
            <a:r>
              <a:rPr lang="en-US" altLang="zh-CN" sz="2000" dirty="0">
                <a:latin typeface="Times New Roman" panose="02020503050405090304" charset="0"/>
                <a:ea typeface="思源黑体" panose="020B0400000000000000" charset="-122"/>
              </a:rPr>
              <a:t>Article Structure</a:t>
            </a:r>
          </a:p>
        </p:txBody>
      </p:sp>
      <p:cxnSp>
        <p:nvCxnSpPr>
          <p:cNvPr id="5" name="直接连接符 4"/>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Vocabulary</a:t>
            </a:r>
          </a:p>
        </p:txBody>
      </p:sp>
      <p:sp>
        <p:nvSpPr>
          <p:cNvPr id="11" name="文本框 10"/>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Complex Sentences</a:t>
            </a:r>
          </a:p>
        </p:txBody>
      </p:sp>
      <p:sp>
        <p:nvSpPr>
          <p:cNvPr id="13" name="文本框 12"/>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503050405090304" charset="0"/>
                <a:ea typeface="思源黑体" panose="020B0400000000000000" charset="-122"/>
              </a:rPr>
              <a:t>Reading Skills</a:t>
            </a:r>
          </a:p>
        </p:txBody>
      </p:sp>
      <p:sp>
        <p:nvSpPr>
          <p:cNvPr id="39" name="文本框 12"/>
          <p:cNvSpPr txBox="1">
            <a:spLocks noChangeArrowheads="1"/>
          </p:cNvSpPr>
          <p:nvPr/>
        </p:nvSpPr>
        <p:spPr>
          <a:xfrm>
            <a:off x="5117465" y="2483485"/>
            <a:ext cx="6948805" cy="3462655"/>
          </a:xfrm>
          <a:prstGeom prst="rect">
            <a:avLst/>
          </a:prstGeom>
          <a:noFill/>
          <a:ln w="12700" cmpd="sng">
            <a:solidFill>
              <a:schemeClr val="accent4">
                <a:lumMod val="20000"/>
                <a:lumOff val="80000"/>
              </a:schemeClr>
            </a:solidFill>
            <a:prstDash val="solid"/>
          </a:ln>
        </p:spPr>
        <p:txBody>
          <a:bodyPr wrap="square">
            <a:noAutofit/>
          </a:bodyPr>
          <a:lstStyle>
            <a:lvl1pPr lvl="0">
              <a:defRPr>
                <a:solidFill>
                  <a:schemeClr val="tx1"/>
                </a:solidFill>
                <a:latin typeface="Arial" panose="020B0604020202090204"/>
                <a:ea typeface="微软雅黑" pitchFamily="34" charset="-122"/>
              </a:defRPr>
            </a:lvl1pPr>
            <a:lvl2pPr marL="742950" lvl="1" indent="-285750">
              <a:defRPr>
                <a:solidFill>
                  <a:schemeClr val="tx1"/>
                </a:solidFill>
                <a:latin typeface="Arial" panose="020B0604020202090204"/>
                <a:ea typeface="微软雅黑" pitchFamily="34" charset="-122"/>
              </a:defRPr>
            </a:lvl2pPr>
            <a:lvl3pPr marL="1143000" lvl="2" indent="-228600">
              <a:defRPr>
                <a:solidFill>
                  <a:schemeClr val="tx1"/>
                </a:solidFill>
                <a:latin typeface="Arial" panose="020B0604020202090204"/>
                <a:ea typeface="微软雅黑" pitchFamily="34" charset="-122"/>
              </a:defRPr>
            </a:lvl3pPr>
            <a:lvl4pPr marL="1600200" lvl="3" indent="-228600">
              <a:defRPr>
                <a:solidFill>
                  <a:schemeClr val="tx1"/>
                </a:solidFill>
                <a:latin typeface="Arial" panose="020B0604020202090204"/>
                <a:ea typeface="微软雅黑" pitchFamily="34" charset="-122"/>
              </a:defRPr>
            </a:lvl4pPr>
            <a:lvl5pPr marL="2057400" lvl="4" indent="-228600">
              <a:defRPr>
                <a:solidFill>
                  <a:schemeClr val="tx1"/>
                </a:solidFill>
                <a:latin typeface="Arial" panose="020B0604020202090204"/>
                <a:ea typeface="微软雅黑" pitchFamily="34" charset="-122"/>
              </a:defRPr>
            </a:lvl5pPr>
            <a:lvl6pPr marL="2514600" lvl="5" indent="-228600">
              <a:spcBef>
                <a:spcPct val="0"/>
              </a:spcBef>
              <a:spcAft>
                <a:spcPct val="0"/>
              </a:spcAft>
              <a:defRPr>
                <a:solidFill>
                  <a:schemeClr val="tx1"/>
                </a:solidFill>
                <a:latin typeface="Arial" panose="020B0604020202090204"/>
                <a:ea typeface="微软雅黑" pitchFamily="34" charset="-122"/>
              </a:defRPr>
            </a:lvl6pPr>
            <a:lvl7pPr marL="2971800" lvl="6" indent="-228600">
              <a:spcBef>
                <a:spcPct val="0"/>
              </a:spcBef>
              <a:spcAft>
                <a:spcPct val="0"/>
              </a:spcAft>
              <a:defRPr>
                <a:solidFill>
                  <a:schemeClr val="tx1"/>
                </a:solidFill>
                <a:latin typeface="Arial" panose="020B0604020202090204"/>
                <a:ea typeface="微软雅黑" pitchFamily="34" charset="-122"/>
              </a:defRPr>
            </a:lvl7pPr>
            <a:lvl8pPr marL="3429000" lvl="7" indent="-228600">
              <a:spcBef>
                <a:spcPct val="0"/>
              </a:spcBef>
              <a:spcAft>
                <a:spcPct val="0"/>
              </a:spcAft>
              <a:defRPr>
                <a:solidFill>
                  <a:schemeClr val="tx1"/>
                </a:solidFill>
                <a:latin typeface="Arial" panose="020B0604020202090204"/>
                <a:ea typeface="微软雅黑" pitchFamily="34" charset="-122"/>
              </a:defRPr>
            </a:lvl8pPr>
            <a:lvl9pPr marL="3886200" lvl="8" indent="-228600">
              <a:spcBef>
                <a:spcPct val="0"/>
              </a:spcBef>
              <a:spcAft>
                <a:spcPct val="0"/>
              </a:spcAft>
              <a:defRPr>
                <a:solidFill>
                  <a:schemeClr val="tx1"/>
                </a:solidFill>
                <a:latin typeface="Arial" panose="020B0604020202090204"/>
                <a:ea typeface="微软雅黑" pitchFamily="34" charset="-122"/>
              </a:defRPr>
            </a:lvl9pPr>
          </a:lstStyle>
          <a:p>
            <a:pPr indent="0" algn="just">
              <a:lnSpc>
                <a:spcPct val="150000"/>
              </a:lnSpc>
              <a:buFont typeface="Arial" panose="020B0604020202090204" pitchFamily="34" charset="0"/>
              <a:buNone/>
            </a:pPr>
            <a:r>
              <a:rPr lang="en-US" altLang="zh-CN" sz="2400" dirty="0">
                <a:latin typeface="Times New Roman" panose="02020503050405090304" charset="0"/>
                <a:cs typeface="Times New Roman" panose="02020503050405090304" charset="0"/>
                <a:sym typeface="+mn-ea"/>
              </a:rPr>
              <a:t>Acquiring problem-solving and reasoning abilities cannot necessarily make a computer intelligent enough. Scientists realise how important it is to design a creative Al, a model that can invent new analogies and experience emotions the way humans do.And t</a:t>
            </a:r>
            <a:r>
              <a:rPr lang="en-US" altLang="zh-CN" sz="2400" dirty="0">
                <a:latin typeface="Times New Roman" panose="02020503050405090304" charset="0"/>
                <a:ea typeface="微软雅黑" pitchFamily="34" charset="-122"/>
                <a:cs typeface="Times New Roman" panose="02020503050405090304" charset="0"/>
              </a:rPr>
              <a:t>his is a long-term research direction in the future.</a:t>
            </a:r>
          </a:p>
          <a:p>
            <a:pPr indent="0" algn="just">
              <a:lnSpc>
                <a:spcPct val="150000"/>
              </a:lnSpc>
              <a:buFont typeface="Arial" panose="020B0604020202090204" pitchFamily="34" charset="0"/>
              <a:buNone/>
            </a:pPr>
            <a:endParaRPr lang="zh-CN" altLang="en-US" sz="2400" dirty="0">
              <a:latin typeface="Times New Roman" panose="02020503050405090304" charset="0"/>
              <a:ea typeface="微软雅黑" pitchFamily="34" charset="-122"/>
              <a:cs typeface="Times New Roman" panose="02020503050405090304" charset="0"/>
            </a:endParaRPr>
          </a:p>
        </p:txBody>
      </p:sp>
      <p:sp>
        <p:nvSpPr>
          <p:cNvPr id="14" name="文本框 13"/>
          <p:cNvSpPr txBox="1"/>
          <p:nvPr/>
        </p:nvSpPr>
        <p:spPr>
          <a:xfrm>
            <a:off x="1335405" y="5949950"/>
            <a:ext cx="2729865" cy="180975"/>
          </a:xfrm>
          <a:prstGeom prst="rect">
            <a:avLst/>
          </a:prstGeom>
          <a:noFill/>
        </p:spPr>
        <p:txBody>
          <a:bodyPr wrap="square" rtlCol="0">
            <a:noAutofit/>
          </a:bodyPr>
          <a:lstStyle/>
          <a:p>
            <a:r>
              <a:rPr lang="en-US" altLang="zh-CN" sz="1200">
                <a:latin typeface="宋体" charset="0"/>
                <a:ea typeface="宋体" charset="0"/>
                <a:cs typeface="宋体" charset="0"/>
              </a:rPr>
              <a:t> graph 4  Creative AI</a:t>
            </a:r>
            <a:r>
              <a:rPr lang="zh-CN" altLang="en-US" sz="1200">
                <a:latin typeface="宋体" charset="0"/>
                <a:ea typeface="宋体" charset="0"/>
                <a:cs typeface="宋体" charset="0"/>
              </a:rPr>
              <a:t>（百度百科）</a:t>
            </a:r>
          </a:p>
        </p:txBody>
      </p:sp>
      <p:sp>
        <p:nvSpPr>
          <p:cNvPr id="16" name="文本框 15"/>
          <p:cNvSpPr txBox="1"/>
          <p:nvPr/>
        </p:nvSpPr>
        <p:spPr>
          <a:xfrm>
            <a:off x="2682240" y="3715385"/>
            <a:ext cx="1818005" cy="337185"/>
          </a:xfrm>
          <a:prstGeom prst="rect">
            <a:avLst/>
          </a:prstGeom>
          <a:noFill/>
        </p:spPr>
        <p:txBody>
          <a:bodyPr wrap="square" rtlCol="0">
            <a:spAutoFit/>
          </a:bodyPr>
          <a:lstStyle/>
          <a:p>
            <a:r>
              <a:rPr lang="en-US" altLang="zh-CN" sz="1600" b="1">
                <a:solidFill>
                  <a:schemeClr val="bg1"/>
                </a:solidFill>
              </a:rPr>
              <a:t>consciousness</a:t>
            </a:r>
          </a:p>
        </p:txBody>
      </p:sp>
      <p:sp>
        <p:nvSpPr>
          <p:cNvPr id="19" name="文本框 18"/>
          <p:cNvSpPr txBox="1"/>
          <p:nvPr/>
        </p:nvSpPr>
        <p:spPr>
          <a:xfrm>
            <a:off x="7654925" y="1267460"/>
            <a:ext cx="1759585" cy="460375"/>
          </a:xfrm>
          <a:prstGeom prst="rect">
            <a:avLst/>
          </a:prstGeom>
          <a:solidFill>
            <a:schemeClr val="accent4"/>
          </a:solidFill>
        </p:spPr>
        <p:txBody>
          <a:bodyPr wrap="square" rtlCol="0">
            <a:noAutofit/>
          </a:bodyPr>
          <a:lstStyle/>
          <a:p>
            <a:pPr algn="ctr"/>
            <a:r>
              <a:rPr lang="en-US" altLang="zh-CN" sz="2400" b="1" dirty="0">
                <a:latin typeface="Times New Roman Bold" panose="02020503050405090304" charset="0"/>
                <a:ea typeface="微软雅黑" pitchFamily="34" charset="-122"/>
                <a:cs typeface="Times New Roman Bold" panose="02020503050405090304" charset="0"/>
                <a:sym typeface="+mn-ea"/>
              </a:rPr>
              <a:t>Section 3</a:t>
            </a:r>
          </a:p>
        </p:txBody>
      </p:sp>
      <p:sp>
        <p:nvSpPr>
          <p:cNvPr id="21" name="文本框 20"/>
          <p:cNvSpPr txBox="1"/>
          <p:nvPr/>
        </p:nvSpPr>
        <p:spPr>
          <a:xfrm>
            <a:off x="7933055" y="1912620"/>
            <a:ext cx="1220470" cy="398780"/>
          </a:xfrm>
          <a:prstGeom prst="rect">
            <a:avLst/>
          </a:prstGeom>
          <a:solidFill>
            <a:schemeClr val="accent4">
              <a:lumMod val="40000"/>
              <a:lumOff val="60000"/>
            </a:schemeClr>
          </a:solidFill>
        </p:spPr>
        <p:txBody>
          <a:bodyPr wrap="square" rtlCol="0">
            <a:noAutofit/>
          </a:bodyPr>
          <a:lstStyle/>
          <a:p>
            <a:pPr algn="ctr"/>
            <a:r>
              <a:rPr lang="en-US" altLang="zh-CN" dirty="0">
                <a:latin typeface="Times New Roman" panose="02020503050405090304" charset="0"/>
                <a:ea typeface="微软雅黑" pitchFamily="34" charset="-122"/>
                <a:cs typeface="Times New Roman" panose="02020503050405090304" charset="0"/>
                <a:sym typeface="+mn-ea"/>
              </a:rPr>
              <a:t>Paras. 6-10</a:t>
            </a:r>
            <a:endParaRPr lang="zh-CN" altLang="en-US" b="1">
              <a:latin typeface="Times New Roman Bold" panose="02020503050405090304" charset="0"/>
              <a:cs typeface="Times New Roman Bold" panose="02020503050405090304" charset="0"/>
            </a:endParaRPr>
          </a:p>
        </p:txBody>
      </p:sp>
      <p:cxnSp>
        <p:nvCxnSpPr>
          <p:cNvPr id="23" name="直接连接符 22"/>
          <p:cNvCxnSpPr/>
          <p:nvPr/>
        </p:nvCxnSpPr>
        <p:spPr>
          <a:xfrm>
            <a:off x="7931785" y="2291080"/>
            <a:ext cx="0" cy="17970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9154795" y="2308225"/>
            <a:ext cx="0" cy="168275"/>
          </a:xfrm>
          <a:prstGeom prst="line">
            <a:avLst/>
          </a:prstGeom>
          <a:ln w="22225">
            <a:solidFill>
              <a:schemeClr val="tx1"/>
            </a:solidFill>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a:off x="7926705" y="2307590"/>
            <a:ext cx="1221740"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pic>
        <p:nvPicPr>
          <p:cNvPr id="8" name="图片 7" descr="/Users/dongxinqi/Library/Containers/com.kingsoft.wpsoffice.mac/Data/tmp/photoeditapp/20251122230913/temp.pngtemp"/>
          <p:cNvPicPr/>
          <p:nvPr/>
        </p:nvPicPr>
        <p:blipFill>
          <a:blip r:embed="rId3"/>
          <a:stretch>
            <a:fillRect/>
          </a:stretch>
        </p:blipFill>
        <p:spPr>
          <a:xfrm>
            <a:off x="186055" y="2483485"/>
            <a:ext cx="4700270" cy="32994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5039139"/>
            <a:ext cx="1818861" cy="1818861"/>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直角三角形 5"/>
          <p:cNvSpPr/>
          <p:nvPr/>
        </p:nvSpPr>
        <p:spPr>
          <a:xfrm flipH="1" flipV="1">
            <a:off x="9786082" y="-1"/>
            <a:ext cx="2405917" cy="2405917"/>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5227091" y="1694838"/>
            <a:ext cx="1446530" cy="3153410"/>
          </a:xfrm>
          <a:prstGeom prst="rect">
            <a:avLst/>
          </a:prstGeom>
          <a:noFill/>
        </p:spPr>
        <p:txBody>
          <a:bodyPr wrap="none" rtlCol="0">
            <a:spAutoFit/>
          </a:bodyPr>
          <a:lstStyle/>
          <a:p>
            <a:r>
              <a:rPr lang="en-US" altLang="zh-CN" sz="19900" b="1" dirty="0">
                <a:solidFill>
                  <a:srgbClr val="174994">
                    <a:alpha val="38000"/>
                  </a:srgbClr>
                </a:solidFill>
                <a:latin typeface="Times New Roman" panose="02020503050405090304" charset="0"/>
                <a:ea typeface="思源黑体" panose="020B0400000000000000" charset="-122"/>
              </a:rPr>
              <a:t>3</a:t>
            </a:r>
          </a:p>
        </p:txBody>
      </p:sp>
      <p:sp>
        <p:nvSpPr>
          <p:cNvPr id="9" name="文本框 8"/>
          <p:cNvSpPr txBox="1"/>
          <p:nvPr/>
        </p:nvSpPr>
        <p:spPr>
          <a:xfrm>
            <a:off x="4810557" y="2816963"/>
            <a:ext cx="2279598" cy="646331"/>
          </a:xfrm>
          <a:prstGeom prst="rect">
            <a:avLst/>
          </a:prstGeom>
          <a:noFill/>
        </p:spPr>
        <p:txBody>
          <a:bodyPr wrap="none" rtlCol="0">
            <a:spAutoFit/>
          </a:bodyPr>
          <a:lstStyle/>
          <a:p>
            <a:r>
              <a:rPr lang="en-US" altLang="zh-CN" sz="3600" dirty="0">
                <a:latin typeface="Times New Roman" panose="02020503050405090304" charset="0"/>
                <a:ea typeface="思源黑体" panose="020B0400000000000000" charset="-122"/>
              </a:rPr>
              <a:t>Vocabulary</a:t>
            </a:r>
          </a:p>
        </p:txBody>
      </p:sp>
      <p:sp>
        <p:nvSpPr>
          <p:cNvPr id="11" name="矩形 10"/>
          <p:cNvSpPr/>
          <p:nvPr/>
        </p:nvSpPr>
        <p:spPr>
          <a:xfrm flipV="1">
            <a:off x="3487189" y="3512166"/>
            <a:ext cx="5238619" cy="4571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13" y="78833"/>
            <a:ext cx="2554357" cy="5389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p:cNvSpPr/>
          <p:nvPr/>
        </p:nvSpPr>
        <p:spPr>
          <a:xfrm>
            <a:off x="5742171" y="0"/>
            <a:ext cx="2650603"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89" name="直接连接符 88"/>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等腰三角形 92"/>
          <p:cNvSpPr/>
          <p:nvPr/>
        </p:nvSpPr>
        <p:spPr>
          <a:xfrm>
            <a:off x="6764604"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12" name="文本框 11"/>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13" name="直接连接符 12"/>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18" name="文本框 17"/>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19" name="文本框 18"/>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2" name="文本框 1"/>
          <p:cNvSpPr txBox="1"/>
          <p:nvPr/>
        </p:nvSpPr>
        <p:spPr>
          <a:xfrm>
            <a:off x="318770" y="1203960"/>
            <a:ext cx="11555095" cy="4154170"/>
          </a:xfrm>
          <a:prstGeom prst="rect">
            <a:avLst/>
          </a:prstGeom>
          <a:noFill/>
        </p:spPr>
        <p:txBody>
          <a:bodyPr wrap="square" rtlCol="0">
            <a:spAutoFit/>
          </a:bodyPr>
          <a:lstStyle/>
          <a:p>
            <a:r>
              <a:rPr lang="en-US" altLang="zh-CN" sz="2400"/>
              <a:t>binary  /'bain</a:t>
            </a:r>
            <a:r>
              <a:rPr lang="en-US" altLang="en-US" sz="2400"/>
              <a:t>ə</a:t>
            </a:r>
            <a:r>
              <a:rPr lang="en-US" altLang="zh-CN" sz="2400"/>
              <a:t>ri/adj.the binary system:a systemof counting,used in computers,in which only thenumbers 0 and 1 are used. </a:t>
            </a:r>
          </a:p>
          <a:p>
            <a:r>
              <a:rPr lang="en-US" altLang="zh-CN" sz="2400"/>
              <a:t>eg:Every beat is a one, every rest is a zero. Binary code.</a:t>
            </a:r>
          </a:p>
          <a:p>
            <a:endParaRPr lang="en-US" altLang="zh-CN" sz="2400"/>
          </a:p>
          <a:p>
            <a:r>
              <a:rPr lang="en-US" altLang="zh-CN" sz="2400"/>
              <a:t>manipulate /m</a:t>
            </a:r>
            <a:r>
              <a:rPr lang="en-US" altLang="en-US" sz="2400"/>
              <a:t>ə</a:t>
            </a:r>
            <a:r>
              <a:rPr lang="en-US" altLang="zh-CN" sz="2400"/>
              <a:t>'nrpjylert/vt.to work skilfully withinformation,systems,etc.to achieve the result that you want </a:t>
            </a:r>
          </a:p>
          <a:p>
            <a:r>
              <a:rPr lang="en-US" altLang="zh-CN" sz="2400"/>
              <a:t>eg:Friends don't manipulate friends. They help each other.      </a:t>
            </a:r>
          </a:p>
          <a:p>
            <a:endParaRPr lang="en-US" altLang="zh-CN" sz="2400"/>
          </a:p>
          <a:p>
            <a:r>
              <a:rPr lang="en-US" altLang="zh-CN" sz="2400"/>
              <a:t>burgeoning  /'b3:d3oni</a:t>
            </a:r>
            <a:r>
              <a:rPr lang="en-US" altLang="en-US" sz="2400"/>
              <a:t>ŋ</a:t>
            </a:r>
            <a:r>
              <a:rPr lang="en-US" altLang="zh-CN" sz="2400"/>
              <a:t>/adj.growing,increasing,or developing very quickly  </a:t>
            </a:r>
          </a:p>
          <a:p>
            <a:r>
              <a:rPr lang="en-US" altLang="zh-CN" sz="2400"/>
              <a:t>eg:It's a burgeoning market, you're gonna make a fortune.</a:t>
            </a:r>
          </a:p>
          <a:p>
            <a:endParaRPr lang="en-US" altLang="zh-CN" sz="2400"/>
          </a:p>
        </p:txBody>
      </p:sp>
      <p:pic>
        <p:nvPicPr>
          <p:cNvPr id="3" name="图片 2"/>
          <p:cNvPicPr/>
          <p:nvPr/>
        </p:nvPicPr>
        <p:blipFill>
          <a:blip r:embed="rId15"/>
          <a:stretch>
            <a:fillRect/>
          </a:stretch>
        </p:blipFill>
        <p:spPr>
          <a:xfrm>
            <a:off x="318770" y="4932680"/>
            <a:ext cx="3239770" cy="1558290"/>
          </a:xfrm>
          <a:prstGeom prst="rect">
            <a:avLst/>
          </a:prstGeom>
        </p:spPr>
      </p:pic>
      <p:pic>
        <p:nvPicPr>
          <p:cNvPr id="4" name="图片 3"/>
          <p:cNvPicPr/>
          <p:nvPr/>
        </p:nvPicPr>
        <p:blipFill>
          <a:blip r:embed="rId16"/>
          <a:stretch>
            <a:fillRect/>
          </a:stretch>
        </p:blipFill>
        <p:spPr>
          <a:xfrm>
            <a:off x="4129405" y="4932680"/>
            <a:ext cx="3299460" cy="1680845"/>
          </a:xfrm>
          <a:prstGeom prst="rect">
            <a:avLst/>
          </a:prstGeom>
        </p:spPr>
      </p:pic>
      <p:pic>
        <p:nvPicPr>
          <p:cNvPr id="5" name="图片 4"/>
          <p:cNvPicPr/>
          <p:nvPr/>
        </p:nvPicPr>
        <p:blipFill>
          <a:blip r:embed="rId17"/>
          <a:stretch>
            <a:fillRect/>
          </a:stretch>
        </p:blipFill>
        <p:spPr>
          <a:xfrm>
            <a:off x="8542020" y="4932680"/>
            <a:ext cx="2656840" cy="1690370"/>
          </a:xfrm>
          <a:prstGeom prst="rect">
            <a:avLst/>
          </a:prstGeom>
        </p:spPr>
      </p:pic>
      <p:pic>
        <p:nvPicPr>
          <p:cNvPr id="6" name="01_binary">
            <a:hlinkClick r:id="" action="ppaction://media"/>
          </p:cNvPr>
          <p:cNvPicPr/>
          <p:nvPr>
            <a:audioFile r:link="rId2"/>
            <p:extLst>
              <p:ext uri="{DAA4B4D4-6D71-4841-9C94-3DE7FCFB9230}">
                <p14:media xmlns:p14="http://schemas.microsoft.com/office/powerpoint/2010/main" r:embed="rId1"/>
              </p:ext>
            </p:extLst>
          </p:nvPr>
        </p:nvPicPr>
        <p:blipFill>
          <a:blip r:embed="rId18"/>
          <a:stretch>
            <a:fillRect/>
          </a:stretch>
        </p:blipFill>
        <p:spPr>
          <a:xfrm>
            <a:off x="11198860" y="1887220"/>
            <a:ext cx="412750" cy="412750"/>
          </a:xfrm>
          <a:prstGeom prst="rect">
            <a:avLst/>
          </a:prstGeom>
        </p:spPr>
      </p:pic>
      <p:pic>
        <p:nvPicPr>
          <p:cNvPr id="7" name="02_manipulate">
            <a:hlinkClick r:id="" action="ppaction://media"/>
          </p:cNvPr>
          <p:cNvPicPr/>
          <p:nvPr>
            <a:audioFile r:link="rId4"/>
            <p:extLst>
              <p:ext uri="{DAA4B4D4-6D71-4841-9C94-3DE7FCFB9230}">
                <p14:media xmlns:p14="http://schemas.microsoft.com/office/powerpoint/2010/main" r:embed="rId3"/>
              </p:ext>
            </p:extLst>
          </p:nvPr>
        </p:nvPicPr>
        <p:blipFill>
          <a:blip r:embed="rId18"/>
          <a:stretch>
            <a:fillRect/>
          </a:stretch>
        </p:blipFill>
        <p:spPr>
          <a:xfrm>
            <a:off x="11198860" y="3378200"/>
            <a:ext cx="412750" cy="412750"/>
          </a:xfrm>
          <a:prstGeom prst="rect">
            <a:avLst/>
          </a:prstGeom>
        </p:spPr>
      </p:pic>
      <p:pic>
        <p:nvPicPr>
          <p:cNvPr id="8" name="03_burgeoning">
            <a:hlinkClick r:id="" action="ppaction://media"/>
          </p:cNvPr>
          <p:cNvPicPr/>
          <p:nvPr>
            <a:audioFile r:link="rId6"/>
            <p:extLst>
              <p:ext uri="{DAA4B4D4-6D71-4841-9C94-3DE7FCFB9230}">
                <p14:media xmlns:p14="http://schemas.microsoft.com/office/powerpoint/2010/main" r:embed="rId5"/>
              </p:ext>
            </p:extLst>
          </p:nvPr>
        </p:nvPicPr>
        <p:blipFill>
          <a:blip r:embed="rId18"/>
          <a:stretch>
            <a:fillRect/>
          </a:stretch>
        </p:blipFill>
        <p:spPr>
          <a:xfrm>
            <a:off x="11198860" y="4348480"/>
            <a:ext cx="412750" cy="412750"/>
          </a:xfrm>
          <a:prstGeom prst="rect">
            <a:avLst/>
          </a:prstGeom>
        </p:spPr>
      </p:pic>
      <p:pic>
        <p:nvPicPr>
          <p:cNvPr id="9" name="01_Sherlock_Binary_Code">
            <a:hlinkClick r:id="" action="ppaction://media"/>
          </p:cNvPr>
          <p:cNvPicPr/>
          <p:nvPr>
            <a:audioFile r:link="rId8"/>
            <p:extLst>
              <p:ext uri="{DAA4B4D4-6D71-4841-9C94-3DE7FCFB9230}">
                <p14:media xmlns:p14="http://schemas.microsoft.com/office/powerpoint/2010/main" r:embed="rId7"/>
              </p:ext>
            </p:extLst>
          </p:nvPr>
        </p:nvPicPr>
        <p:blipFill>
          <a:blip r:embed="rId18"/>
          <a:stretch>
            <a:fillRect/>
          </a:stretch>
        </p:blipFill>
        <p:spPr>
          <a:xfrm>
            <a:off x="7016115" y="2299970"/>
            <a:ext cx="412750" cy="412750"/>
          </a:xfrm>
          <a:prstGeom prst="rect">
            <a:avLst/>
          </a:prstGeom>
        </p:spPr>
      </p:pic>
      <p:pic>
        <p:nvPicPr>
          <p:cNvPr id="10" name="02_Vampire_Diaries_Friends_Dont_Manipulate">
            <a:hlinkClick r:id="" action="ppaction://media"/>
          </p:cNvPr>
          <p:cNvPicPr/>
          <p:nvPr>
            <a:audioFile r:link="rId10"/>
            <p:extLst>
              <p:ext uri="{DAA4B4D4-6D71-4841-9C94-3DE7FCFB9230}">
                <p14:media xmlns:p14="http://schemas.microsoft.com/office/powerpoint/2010/main" r:embed="rId9"/>
              </p:ext>
            </p:extLst>
          </p:nvPr>
        </p:nvPicPr>
        <p:blipFill>
          <a:blip r:embed="rId18"/>
          <a:stretch>
            <a:fillRect/>
          </a:stretch>
        </p:blipFill>
        <p:spPr>
          <a:xfrm>
            <a:off x="7428865" y="3811905"/>
            <a:ext cx="412750" cy="412750"/>
          </a:xfrm>
          <a:prstGeom prst="rect">
            <a:avLst/>
          </a:prstGeom>
        </p:spPr>
      </p:pic>
      <p:pic>
        <p:nvPicPr>
          <p:cNvPr id="20" name="03_Hes_Just_Not_That_Into_You_Burgeoning_Market">
            <a:hlinkClick r:id="" action="ppaction://media"/>
          </p:cNvPr>
          <p:cNvPicPr/>
          <p:nvPr>
            <a:audioFile r:link="rId12"/>
            <p:extLst>
              <p:ext uri="{DAA4B4D4-6D71-4841-9C94-3DE7FCFB9230}">
                <p14:media xmlns:p14="http://schemas.microsoft.com/office/powerpoint/2010/main" r:embed="rId11"/>
              </p:ext>
            </p:extLst>
          </p:nvPr>
        </p:nvPicPr>
        <p:blipFill>
          <a:blip r:embed="rId18"/>
          <a:stretch>
            <a:fillRect/>
          </a:stretch>
        </p:blipFill>
        <p:spPr>
          <a:xfrm>
            <a:off x="7618730" y="4853305"/>
            <a:ext cx="412750" cy="412750"/>
          </a:xfrm>
          <a:prstGeom prst="rect">
            <a:avLst/>
          </a:prstGeom>
        </p:spPr>
      </p:pic>
      <p:sp>
        <p:nvSpPr>
          <p:cNvPr id="21" name="矩形 20">
            <a:extLst>
              <a:ext uri="{FF2B5EF4-FFF2-40B4-BE49-F238E27FC236}">
                <a16:creationId xmlns:a16="http://schemas.microsoft.com/office/drawing/2014/main" id="{9ABE809C-7B8F-AEB4-AB59-7B36586C0608}"/>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09</a:t>
            </a:r>
            <a:endParaRPr lang="zh-CN" b="1" dirty="0">
              <a:solidFill>
                <a:schemeClr val="lt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audio>
              <p:cMediaNode>
                <p:cTn id="2" fill="hold" display="1">
                  <p:stCondLst>
                    <p:cond delay="indefinite"/>
                  </p:stCondLst>
                  <p:endCondLst>
                    <p:cond evt="onStopAudio" delay="0">
                      <p:tgtEl>
                        <p:sldTgt/>
                      </p:tgtEl>
                    </p:cond>
                  </p:endCondLst>
                </p:cTn>
                <p:tgtEl>
                  <p:spTgt spid="6"/>
                </p:tgtEl>
              </p:cMediaNode>
            </p:audio>
            <p:audio>
              <p:cMediaNode>
                <p:cTn id="3" fill="hold" display="1">
                  <p:stCondLst>
                    <p:cond delay="indefinite"/>
                  </p:stCondLst>
                  <p:endCondLst>
                    <p:cond evt="onStopAudio" delay="0">
                      <p:tgtEl>
                        <p:sldTgt/>
                      </p:tgtEl>
                    </p:cond>
                  </p:endCondLst>
                </p:cTn>
                <p:tgtEl>
                  <p:spTgt spid="7"/>
                </p:tgtEl>
              </p:cMediaNode>
            </p:audio>
            <p:audio>
              <p:cMediaNode>
                <p:cTn id="4" fill="hold" display="1">
                  <p:stCondLst>
                    <p:cond delay="indefinite"/>
                  </p:stCondLst>
                  <p:endCondLst>
                    <p:cond evt="onStopAudio" delay="0">
                      <p:tgtEl>
                        <p:sldTgt/>
                      </p:tgtEl>
                    </p:cond>
                  </p:endCondLst>
                </p:cTn>
                <p:tgtEl>
                  <p:spTgt spid="8"/>
                </p:tgtEl>
              </p:cMediaNode>
            </p:audio>
            <p:audio>
              <p:cMediaNode>
                <p:cTn id="5" fill="hold" display="1">
                  <p:stCondLst>
                    <p:cond delay="indefinite"/>
                  </p:stCondLst>
                  <p:endCondLst>
                    <p:cond evt="onStopAudio" delay="0">
                      <p:tgtEl>
                        <p:sldTgt/>
                      </p:tgtEl>
                    </p:cond>
                  </p:endCondLst>
                </p:cTn>
                <p:tgtEl>
                  <p:spTgt spid="9"/>
                </p:tgtEl>
              </p:cMediaNode>
            </p:audio>
            <p:audio>
              <p:cMediaNode>
                <p:cTn id="6" fill="hold" display="1">
                  <p:stCondLst>
                    <p:cond delay="indefinite"/>
                  </p:stCondLst>
                  <p:endCondLst>
                    <p:cond evt="onStopAudio" delay="0">
                      <p:tgtEl>
                        <p:sldTgt/>
                      </p:tgtEl>
                    </p:cond>
                  </p:endCondLst>
                </p:cTn>
                <p:tgtEl>
                  <p:spTgt spid="10"/>
                </p:tgtEl>
              </p:cMediaNode>
            </p:audio>
            <p:audio>
              <p:cMediaNode>
                <p:cTn id="7" fill="hold" display="1">
                  <p:stCondLst>
                    <p:cond delay="indefinite"/>
                  </p:stCondLst>
                  <p:endCondLst>
                    <p:cond evt="onStopAudio" delay="0">
                      <p:tgtEl>
                        <p:sldTgt/>
                      </p:tgtEl>
                    </p:cond>
                  </p:endCondLst>
                </p:cTn>
                <p:tgtEl>
                  <p:spTgt spid="20"/>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additive="base">
                                        <p:cTn id="12" dur="indefinite" fill="hold"/>
                                        <p:tgtEl>
                                          <p:spTgt spid="6"/>
                                        </p:tgtEl>
                                      </p:cBhvr>
                                    </p:cmd>
                                  </p:childTnLst>
                                </p:cTn>
                              </p:par>
                            </p:childTnLst>
                          </p:cTn>
                        </p:par>
                      </p:childTnLst>
                    </p:cTn>
                  </p:par>
                </p:childTnLst>
              </p:cTn>
              <p:nextCondLst>
                <p:cond evt="onClick" delay="0">
                  <p:tgtEl>
                    <p:spTgt spid="6"/>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additive="base">
                                        <p:cTn id="17" dur="indefinite" fill="hold"/>
                                        <p:tgtEl>
                                          <p:spTgt spid="9"/>
                                        </p:tgtEl>
                                      </p:cBhvr>
                                    </p:cmd>
                                  </p:childTnLst>
                                </p:cTn>
                              </p:par>
                            </p:childTnLst>
                          </p:cTn>
                        </p:par>
                      </p:childTnLst>
                    </p:cTn>
                  </p:par>
                </p:childTnLst>
              </p:cTn>
              <p:nextCondLst>
                <p:cond evt="onClick" delay="0">
                  <p:tgtEl>
                    <p:spTgt spid="9"/>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additive="base">
                                        <p:cTn id="22" dur="indefinite" fill="hold"/>
                                        <p:tgtEl>
                                          <p:spTgt spid="7"/>
                                        </p:tgtEl>
                                      </p:cBhvr>
                                    </p:cmd>
                                  </p:childTnLst>
                                </p:cTn>
                              </p:par>
                            </p:childTnLst>
                          </p:cTn>
                        </p:par>
                      </p:childTnLst>
                    </p:cTn>
                  </p:par>
                </p:childTnLst>
              </p:cTn>
              <p:nextCondLst>
                <p:cond evt="onClick" delay="0">
                  <p:tgtEl>
                    <p:spTgt spid="7"/>
                  </p:tgtEl>
                </p:cond>
              </p:nextCondLst>
            </p:seq>
            <p:seq concurrent="1" nextAc="seek">
              <p:cTn id="23" restart="whenNotActive" fill="hold" evtFilter="cancelBubble" nodeType="interactiveSeq">
                <p:stCondLst>
                  <p:cond evt="onClick" delay="0">
                    <p:tgtEl>
                      <p:spTgt spid="10"/>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additive="base">
                                        <p:cTn id="27" dur="indefinite" fill="hold"/>
                                        <p:tgtEl>
                                          <p:spTgt spid="10"/>
                                        </p:tgtEl>
                                      </p:cBhvr>
                                    </p:cmd>
                                  </p:childTnLst>
                                </p:cTn>
                              </p:par>
                            </p:childTnLst>
                          </p:cTn>
                        </p:par>
                      </p:childTnLst>
                    </p:cTn>
                  </p:par>
                </p:childTnLst>
              </p:cTn>
              <p:nextCondLst>
                <p:cond evt="onClick" delay="0">
                  <p:tgtEl>
                    <p:spTgt spid="10"/>
                  </p:tgtEl>
                </p:cond>
              </p:nextCondLst>
            </p:seq>
            <p:seq concurrent="1" nextAc="seek">
              <p:cTn id="28" restart="whenNotActive" fill="hold" evtFilter="cancelBubble" nodeType="interactiveSeq">
                <p:stCondLst>
                  <p:cond evt="onClick" delay="0">
                    <p:tgtEl>
                      <p:spTgt spid="8"/>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additive="base">
                                        <p:cTn id="32" dur="indefinite" fill="hold"/>
                                        <p:tgtEl>
                                          <p:spTgt spid="8"/>
                                        </p:tgtEl>
                                      </p:cBhvr>
                                    </p:cmd>
                                  </p:childTnLst>
                                </p:cTn>
                              </p:par>
                            </p:childTnLst>
                          </p:cTn>
                        </p:par>
                      </p:childTnLst>
                    </p:cTn>
                  </p:par>
                </p:childTnLst>
              </p:cTn>
              <p:nextCondLst>
                <p:cond evt="onClick" delay="0">
                  <p:tgtEl>
                    <p:spTgt spid="8"/>
                  </p:tgtEl>
                </p:cond>
              </p:nextCondLst>
            </p:seq>
            <p:seq concurrent="1" nextAc="seek">
              <p:cTn id="33" restart="whenNotActive" fill="hold" evtFilter="cancelBubble" nodeType="interactiveSeq">
                <p:stCondLst>
                  <p:cond evt="onClick" delay="0">
                    <p:tgtEl>
                      <p:spTgt spid="2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additive="base">
                                        <p:cTn id="37" dur="indefinite"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p:cNvSpPr/>
          <p:nvPr/>
        </p:nvSpPr>
        <p:spPr>
          <a:xfrm>
            <a:off x="5742171" y="0"/>
            <a:ext cx="2650603"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89" name="直接连接符 88"/>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等腰三角形 92"/>
          <p:cNvSpPr/>
          <p:nvPr/>
        </p:nvSpPr>
        <p:spPr>
          <a:xfrm>
            <a:off x="6764604"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12" name="文本框 11"/>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13" name="直接连接符 12"/>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18" name="文本框 17"/>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19" name="文本框 18"/>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2" name="文本框 1"/>
          <p:cNvSpPr txBox="1"/>
          <p:nvPr/>
        </p:nvSpPr>
        <p:spPr>
          <a:xfrm>
            <a:off x="318770" y="1347470"/>
            <a:ext cx="11555095" cy="4154170"/>
          </a:xfrm>
          <a:prstGeom prst="rect">
            <a:avLst/>
          </a:prstGeom>
          <a:noFill/>
        </p:spPr>
        <p:txBody>
          <a:bodyPr wrap="square" rtlCol="0">
            <a:spAutoFit/>
          </a:bodyPr>
          <a:lstStyle/>
          <a:p>
            <a:r>
              <a:rPr lang="en-US" altLang="zh-CN" sz="2400">
                <a:sym typeface="+mn-ea"/>
              </a:rPr>
              <a:t>simulate /'simjylert/vt. to make or producesomething that is not real but has the appearanceor feeling of being real</a:t>
            </a:r>
            <a:endParaRPr lang="en-US" altLang="zh-CN" sz="2400"/>
          </a:p>
          <a:p>
            <a:r>
              <a:rPr lang="en-US" altLang="zh-CN" sz="2400">
                <a:sym typeface="+mn-ea"/>
              </a:rPr>
              <a:t>eg: But I can simulate interest in your statements. </a:t>
            </a:r>
            <a:endParaRPr lang="en-US" altLang="zh-CN" sz="2400"/>
          </a:p>
          <a:p>
            <a:endParaRPr lang="en-US" altLang="zh-CN" sz="2400"/>
          </a:p>
          <a:p>
            <a:r>
              <a:rPr lang="en-US" altLang="zh-CN" sz="2400"/>
              <a:t>infinitesimal /infin'tesm</a:t>
            </a:r>
            <a:r>
              <a:rPr lang="en-US" altLang="en-US" sz="2400"/>
              <a:t>ə</a:t>
            </a:r>
            <a:r>
              <a:rPr lang="en-US" altLang="zh-CN" sz="2400"/>
              <a:t>l/adj.extremely small</a:t>
            </a:r>
          </a:p>
          <a:p>
            <a:r>
              <a:rPr lang="en-US" altLang="zh-CN" sz="2400"/>
              <a:t>eg:I told you, the odds of getting off this island are infinitesimal.</a:t>
            </a:r>
          </a:p>
          <a:p>
            <a:endParaRPr lang="en-US" altLang="zh-CN" sz="2400"/>
          </a:p>
          <a:p>
            <a:r>
              <a:rPr lang="en-US" altLang="zh-CN" sz="2400"/>
              <a:t>emergent /r'm3:d3ont/adj.(only before noun)in an early state of development</a:t>
            </a:r>
          </a:p>
          <a:p>
            <a:r>
              <a:rPr lang="en-US" altLang="zh-CN" sz="2400"/>
              <a:t>eg:But the fact of the matter is that what is going on is a kind of emergent complexity.</a:t>
            </a:r>
          </a:p>
          <a:p>
            <a:endParaRPr lang="en-US" altLang="zh-CN" sz="2400"/>
          </a:p>
          <a:p>
            <a:endParaRPr lang="en-US" altLang="zh-CN" sz="2400"/>
          </a:p>
        </p:txBody>
      </p:sp>
      <p:pic>
        <p:nvPicPr>
          <p:cNvPr id="3" name="图片 2"/>
          <p:cNvPicPr/>
          <p:nvPr/>
        </p:nvPicPr>
        <p:blipFill>
          <a:blip r:embed="rId15"/>
          <a:srcRect t="9009" r="-120"/>
          <a:stretch>
            <a:fillRect/>
          </a:stretch>
        </p:blipFill>
        <p:spPr>
          <a:xfrm>
            <a:off x="605155" y="4789805"/>
            <a:ext cx="3039110" cy="1885315"/>
          </a:xfrm>
          <a:prstGeom prst="rect">
            <a:avLst/>
          </a:prstGeom>
        </p:spPr>
      </p:pic>
      <p:pic>
        <p:nvPicPr>
          <p:cNvPr id="4" name="图片 3"/>
          <p:cNvPicPr/>
          <p:nvPr/>
        </p:nvPicPr>
        <p:blipFill>
          <a:blip r:embed="rId16"/>
          <a:stretch>
            <a:fillRect/>
          </a:stretch>
        </p:blipFill>
        <p:spPr>
          <a:xfrm>
            <a:off x="4019550" y="4789805"/>
            <a:ext cx="3553460" cy="1824355"/>
          </a:xfrm>
          <a:prstGeom prst="rect">
            <a:avLst/>
          </a:prstGeom>
        </p:spPr>
      </p:pic>
      <p:pic>
        <p:nvPicPr>
          <p:cNvPr id="5" name="图片 4"/>
          <p:cNvPicPr/>
          <p:nvPr/>
        </p:nvPicPr>
        <p:blipFill>
          <a:blip r:embed="rId17"/>
          <a:srcRect l="6526" t="16123" r="6078" b="16553"/>
          <a:stretch>
            <a:fillRect/>
          </a:stretch>
        </p:blipFill>
        <p:spPr>
          <a:xfrm>
            <a:off x="8739505" y="4789805"/>
            <a:ext cx="3239135" cy="2052320"/>
          </a:xfrm>
          <a:prstGeom prst="rect">
            <a:avLst/>
          </a:prstGeom>
        </p:spPr>
      </p:pic>
      <p:pic>
        <p:nvPicPr>
          <p:cNvPr id="6" name="04_simulate">
            <a:hlinkClick r:id="" action="ppaction://media"/>
          </p:cNvPr>
          <p:cNvPicPr/>
          <p:nvPr>
            <a:audioFile r:link="rId2"/>
            <p:extLst>
              <p:ext uri="{DAA4B4D4-6D71-4841-9C94-3DE7FCFB9230}">
                <p14:media xmlns:p14="http://schemas.microsoft.com/office/powerpoint/2010/main" r:embed="rId1"/>
              </p:ext>
            </p:extLst>
          </p:nvPr>
        </p:nvPicPr>
        <p:blipFill>
          <a:blip r:embed="rId18"/>
          <a:stretch>
            <a:fillRect/>
          </a:stretch>
        </p:blipFill>
        <p:spPr>
          <a:xfrm>
            <a:off x="10665460" y="1809115"/>
            <a:ext cx="412750" cy="412750"/>
          </a:xfrm>
          <a:prstGeom prst="rect">
            <a:avLst/>
          </a:prstGeom>
        </p:spPr>
      </p:pic>
      <p:pic>
        <p:nvPicPr>
          <p:cNvPr id="7" name="05_infinitesimal">
            <a:hlinkClick r:id="" action="ppaction://media"/>
          </p:cNvPr>
          <p:cNvPicPr/>
          <p:nvPr>
            <a:audioFile r:link="rId4"/>
            <p:extLst>
              <p:ext uri="{DAA4B4D4-6D71-4841-9C94-3DE7FCFB9230}">
                <p14:media xmlns:p14="http://schemas.microsoft.com/office/powerpoint/2010/main" r:embed="rId3"/>
              </p:ext>
            </p:extLst>
          </p:nvPr>
        </p:nvPicPr>
        <p:blipFill>
          <a:blip r:embed="rId18"/>
          <a:stretch>
            <a:fillRect/>
          </a:stretch>
        </p:blipFill>
        <p:spPr>
          <a:xfrm>
            <a:off x="10665460" y="2966720"/>
            <a:ext cx="412750" cy="412750"/>
          </a:xfrm>
          <a:prstGeom prst="rect">
            <a:avLst/>
          </a:prstGeom>
        </p:spPr>
      </p:pic>
      <p:pic>
        <p:nvPicPr>
          <p:cNvPr id="8" name="06_emergent">
            <a:hlinkClick r:id="" action="ppaction://media"/>
          </p:cNvPr>
          <p:cNvPicPr/>
          <p:nvPr>
            <a:audioFile r:link="rId6"/>
            <p:extLst>
              <p:ext uri="{DAA4B4D4-6D71-4841-9C94-3DE7FCFB9230}">
                <p14:media xmlns:p14="http://schemas.microsoft.com/office/powerpoint/2010/main" r:embed="rId5"/>
              </p:ext>
            </p:extLst>
          </p:nvPr>
        </p:nvPicPr>
        <p:blipFill>
          <a:blip r:embed="rId18"/>
          <a:stretch>
            <a:fillRect/>
          </a:stretch>
        </p:blipFill>
        <p:spPr>
          <a:xfrm>
            <a:off x="10665460" y="3877945"/>
            <a:ext cx="412750" cy="412750"/>
          </a:xfrm>
          <a:prstGeom prst="rect">
            <a:avLst/>
          </a:prstGeom>
        </p:spPr>
      </p:pic>
      <p:pic>
        <p:nvPicPr>
          <p:cNvPr id="9" name="04_Simpsons_Simulate_Interest">
            <a:hlinkClick r:id="" action="ppaction://media"/>
          </p:cNvPr>
          <p:cNvPicPr/>
          <p:nvPr>
            <a:audioFile r:link="rId8"/>
            <p:extLst>
              <p:ext uri="{DAA4B4D4-6D71-4841-9C94-3DE7FCFB9230}">
                <p14:media xmlns:p14="http://schemas.microsoft.com/office/powerpoint/2010/main" r:embed="rId7"/>
              </p:ext>
            </p:extLst>
          </p:nvPr>
        </p:nvPicPr>
        <p:blipFill>
          <a:blip r:embed="rId18"/>
          <a:stretch>
            <a:fillRect/>
          </a:stretch>
        </p:blipFill>
        <p:spPr>
          <a:xfrm>
            <a:off x="6449695" y="2414905"/>
            <a:ext cx="412750" cy="412750"/>
          </a:xfrm>
          <a:prstGeom prst="rect">
            <a:avLst/>
          </a:prstGeom>
        </p:spPr>
      </p:pic>
      <p:pic>
        <p:nvPicPr>
          <p:cNvPr id="10" name="05_Scorpion_Infinitesimal_Odds">
            <a:hlinkClick r:id="" action="ppaction://media"/>
          </p:cNvPr>
          <p:cNvPicPr/>
          <p:nvPr>
            <a:audioFile r:link="rId10"/>
            <p:extLst>
              <p:ext uri="{DAA4B4D4-6D71-4841-9C94-3DE7FCFB9230}">
                <p14:media xmlns:p14="http://schemas.microsoft.com/office/powerpoint/2010/main" r:embed="rId9"/>
              </p:ext>
            </p:extLst>
          </p:nvPr>
        </p:nvPicPr>
        <p:blipFill>
          <a:blip r:embed="rId18"/>
          <a:stretch>
            <a:fillRect/>
          </a:stretch>
        </p:blipFill>
        <p:spPr>
          <a:xfrm>
            <a:off x="8277225" y="3517900"/>
            <a:ext cx="412750" cy="412750"/>
          </a:xfrm>
          <a:prstGeom prst="rect">
            <a:avLst/>
          </a:prstGeom>
        </p:spPr>
      </p:pic>
      <p:pic>
        <p:nvPicPr>
          <p:cNvPr id="20" name="06_TED_Talks_Emergent_Complexity">
            <a:hlinkClick r:id="" action="ppaction://media"/>
          </p:cNvPr>
          <p:cNvPicPr/>
          <p:nvPr>
            <a:audioFile r:link="rId12"/>
            <p:extLst>
              <p:ext uri="{DAA4B4D4-6D71-4841-9C94-3DE7FCFB9230}">
                <p14:media xmlns:p14="http://schemas.microsoft.com/office/powerpoint/2010/main" r:embed="rId11"/>
              </p:ext>
            </p:extLst>
          </p:nvPr>
        </p:nvPicPr>
        <p:blipFill>
          <a:blip r:embed="rId18"/>
          <a:stretch>
            <a:fillRect/>
          </a:stretch>
        </p:blipFill>
        <p:spPr>
          <a:xfrm>
            <a:off x="11653520" y="4377055"/>
            <a:ext cx="412750" cy="412750"/>
          </a:xfrm>
          <a:prstGeom prst="rect">
            <a:avLst/>
          </a:prstGeom>
        </p:spPr>
      </p:pic>
      <p:sp>
        <p:nvSpPr>
          <p:cNvPr id="21" name="矩形 20">
            <a:extLst>
              <a:ext uri="{FF2B5EF4-FFF2-40B4-BE49-F238E27FC236}">
                <a16:creationId xmlns:a16="http://schemas.microsoft.com/office/drawing/2014/main" id="{8262E968-0E8D-D0F8-4AAC-2D37E3D68EB5}"/>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10</a:t>
            </a:r>
            <a:endParaRPr lang="zh-CN" b="1" dirty="0">
              <a:solidFill>
                <a:schemeClr val="lt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audio>
              <p:cMediaNode>
                <p:cTn id="2" fill="hold" display="1">
                  <p:stCondLst>
                    <p:cond delay="indefinite"/>
                  </p:stCondLst>
                  <p:endCondLst>
                    <p:cond evt="onStopAudio" delay="0">
                      <p:tgtEl>
                        <p:sldTgt/>
                      </p:tgtEl>
                    </p:cond>
                  </p:endCondLst>
                </p:cTn>
                <p:tgtEl>
                  <p:spTgt spid="6"/>
                </p:tgtEl>
              </p:cMediaNode>
            </p:audio>
            <p:audio>
              <p:cMediaNode>
                <p:cTn id="3" fill="hold" display="1">
                  <p:stCondLst>
                    <p:cond delay="indefinite"/>
                  </p:stCondLst>
                  <p:endCondLst>
                    <p:cond evt="onStopAudio" delay="0">
                      <p:tgtEl>
                        <p:sldTgt/>
                      </p:tgtEl>
                    </p:cond>
                  </p:endCondLst>
                </p:cTn>
                <p:tgtEl>
                  <p:spTgt spid="7"/>
                </p:tgtEl>
              </p:cMediaNode>
            </p:audio>
            <p:audio>
              <p:cMediaNode>
                <p:cTn id="4" fill="hold" display="1">
                  <p:stCondLst>
                    <p:cond delay="indefinite"/>
                  </p:stCondLst>
                  <p:endCondLst>
                    <p:cond evt="onStopAudio" delay="0">
                      <p:tgtEl>
                        <p:sldTgt/>
                      </p:tgtEl>
                    </p:cond>
                  </p:endCondLst>
                </p:cTn>
                <p:tgtEl>
                  <p:spTgt spid="8"/>
                </p:tgtEl>
              </p:cMediaNode>
            </p:audio>
            <p:audio>
              <p:cMediaNode>
                <p:cTn id="5" fill="hold" display="1">
                  <p:stCondLst>
                    <p:cond delay="indefinite"/>
                  </p:stCondLst>
                  <p:endCondLst>
                    <p:cond evt="onStopAudio" delay="0">
                      <p:tgtEl>
                        <p:sldTgt/>
                      </p:tgtEl>
                    </p:cond>
                  </p:endCondLst>
                </p:cTn>
                <p:tgtEl>
                  <p:spTgt spid="9"/>
                </p:tgtEl>
              </p:cMediaNode>
            </p:audio>
            <p:audio>
              <p:cMediaNode>
                <p:cTn id="6" fill="hold" display="1">
                  <p:stCondLst>
                    <p:cond delay="indefinite"/>
                  </p:stCondLst>
                  <p:endCondLst>
                    <p:cond evt="onStopAudio" delay="0">
                      <p:tgtEl>
                        <p:sldTgt/>
                      </p:tgtEl>
                    </p:cond>
                  </p:endCondLst>
                </p:cTn>
                <p:tgtEl>
                  <p:spTgt spid="10"/>
                </p:tgtEl>
              </p:cMediaNode>
            </p:audio>
            <p:audio>
              <p:cMediaNode>
                <p:cTn id="7" fill="hold" display="1">
                  <p:stCondLst>
                    <p:cond delay="indefinite"/>
                  </p:stCondLst>
                  <p:endCondLst>
                    <p:cond evt="onStopAudio" delay="0">
                      <p:tgtEl>
                        <p:sldTgt/>
                      </p:tgtEl>
                    </p:cond>
                  </p:endCondLst>
                </p:cTn>
                <p:tgtEl>
                  <p:spTgt spid="20"/>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additive="base">
                                        <p:cTn id="12" dur="indefinite" fill="hold"/>
                                        <p:tgtEl>
                                          <p:spTgt spid="6"/>
                                        </p:tgtEl>
                                      </p:cBhvr>
                                    </p:cmd>
                                  </p:childTnLst>
                                </p:cTn>
                              </p:par>
                            </p:childTnLst>
                          </p:cTn>
                        </p:par>
                      </p:childTnLst>
                    </p:cTn>
                  </p:par>
                </p:childTnLst>
              </p:cTn>
              <p:nextCondLst>
                <p:cond evt="onClick" delay="0">
                  <p:tgtEl>
                    <p:spTgt spid="6"/>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additive="base">
                                        <p:cTn id="17" dur="indefinite" fill="hold"/>
                                        <p:tgtEl>
                                          <p:spTgt spid="9"/>
                                        </p:tgtEl>
                                      </p:cBhvr>
                                    </p:cmd>
                                  </p:childTnLst>
                                </p:cTn>
                              </p:par>
                            </p:childTnLst>
                          </p:cTn>
                        </p:par>
                      </p:childTnLst>
                    </p:cTn>
                  </p:par>
                </p:childTnLst>
              </p:cTn>
              <p:nextCondLst>
                <p:cond evt="onClick" delay="0">
                  <p:tgtEl>
                    <p:spTgt spid="9"/>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additive="base">
                                        <p:cTn id="22" dur="indefinite" fill="hold"/>
                                        <p:tgtEl>
                                          <p:spTgt spid="7"/>
                                        </p:tgtEl>
                                      </p:cBhvr>
                                    </p:cmd>
                                  </p:childTnLst>
                                </p:cTn>
                              </p:par>
                            </p:childTnLst>
                          </p:cTn>
                        </p:par>
                      </p:childTnLst>
                    </p:cTn>
                  </p:par>
                </p:childTnLst>
              </p:cTn>
              <p:nextCondLst>
                <p:cond evt="onClick" delay="0">
                  <p:tgtEl>
                    <p:spTgt spid="7"/>
                  </p:tgtEl>
                </p:cond>
              </p:nextCondLst>
            </p:seq>
            <p:seq concurrent="1" nextAc="seek">
              <p:cTn id="23" restart="whenNotActive" fill="hold" evtFilter="cancelBubble" nodeType="interactiveSeq">
                <p:stCondLst>
                  <p:cond evt="onClick" delay="0">
                    <p:tgtEl>
                      <p:spTgt spid="10"/>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additive="base">
                                        <p:cTn id="27" dur="indefinite" fill="hold"/>
                                        <p:tgtEl>
                                          <p:spTgt spid="10"/>
                                        </p:tgtEl>
                                      </p:cBhvr>
                                    </p:cmd>
                                  </p:childTnLst>
                                </p:cTn>
                              </p:par>
                            </p:childTnLst>
                          </p:cTn>
                        </p:par>
                      </p:childTnLst>
                    </p:cTn>
                  </p:par>
                </p:childTnLst>
              </p:cTn>
              <p:nextCondLst>
                <p:cond evt="onClick" delay="0">
                  <p:tgtEl>
                    <p:spTgt spid="10"/>
                  </p:tgtEl>
                </p:cond>
              </p:nextCondLst>
            </p:seq>
            <p:seq concurrent="1" nextAc="seek">
              <p:cTn id="28" restart="whenNotActive" fill="hold" evtFilter="cancelBubble" nodeType="interactiveSeq">
                <p:stCondLst>
                  <p:cond evt="onClick" delay="0">
                    <p:tgtEl>
                      <p:spTgt spid="8"/>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additive="base">
                                        <p:cTn id="32" dur="indefinite" fill="hold"/>
                                        <p:tgtEl>
                                          <p:spTgt spid="8"/>
                                        </p:tgtEl>
                                      </p:cBhvr>
                                    </p:cmd>
                                  </p:childTnLst>
                                </p:cTn>
                              </p:par>
                            </p:childTnLst>
                          </p:cTn>
                        </p:par>
                      </p:childTnLst>
                    </p:cTn>
                  </p:par>
                </p:childTnLst>
              </p:cTn>
              <p:nextCondLst>
                <p:cond evt="onClick" delay="0">
                  <p:tgtEl>
                    <p:spTgt spid="8"/>
                  </p:tgtEl>
                </p:cond>
              </p:nextCondLst>
            </p:seq>
            <p:seq concurrent="1" nextAc="seek">
              <p:cTn id="33" restart="whenNotActive" fill="hold" evtFilter="cancelBubble" nodeType="interactiveSeq">
                <p:stCondLst>
                  <p:cond evt="onClick" delay="0">
                    <p:tgtEl>
                      <p:spTgt spid="2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additive="base">
                                        <p:cTn id="37" dur="indefinite"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p:cNvSpPr/>
          <p:nvPr/>
        </p:nvSpPr>
        <p:spPr>
          <a:xfrm>
            <a:off x="5742171" y="0"/>
            <a:ext cx="2650603"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89" name="直接连接符 88"/>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等腰三角形 92"/>
          <p:cNvSpPr/>
          <p:nvPr/>
        </p:nvSpPr>
        <p:spPr>
          <a:xfrm>
            <a:off x="6764604"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12" name="文本框 11"/>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13" name="直接连接符 12"/>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18" name="文本框 17"/>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19" name="文本框 18"/>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2" name="文本框 1"/>
          <p:cNvSpPr txBox="1"/>
          <p:nvPr/>
        </p:nvSpPr>
        <p:spPr>
          <a:xfrm>
            <a:off x="313055" y="1410335"/>
            <a:ext cx="11132820" cy="4952365"/>
          </a:xfrm>
          <a:prstGeom prst="rect">
            <a:avLst/>
          </a:prstGeom>
          <a:noFill/>
        </p:spPr>
        <p:txBody>
          <a:bodyPr wrap="square" rtlCol="0">
            <a:noAutofit/>
          </a:bodyPr>
          <a:lstStyle/>
          <a:p>
            <a:r>
              <a:rPr lang="en-US" altLang="zh-CN" sz="2400">
                <a:sym typeface="+mn-ea"/>
              </a:rPr>
              <a:t>analogy /</a:t>
            </a:r>
            <a:r>
              <a:rPr lang="en-US" altLang="en-US" sz="2400">
                <a:sym typeface="+mn-ea"/>
              </a:rPr>
              <a:t>ə</a:t>
            </a:r>
            <a:r>
              <a:rPr lang="en-US" altLang="zh-CN" sz="2400">
                <a:sym typeface="+mn-ea"/>
              </a:rPr>
              <a:t>'n</a:t>
            </a:r>
            <a:r>
              <a:rPr lang="en-US" altLang="en-US" sz="2400">
                <a:sym typeface="+mn-ea"/>
              </a:rPr>
              <a:t>æ</a:t>
            </a:r>
            <a:r>
              <a:rPr lang="en-US" altLang="zh-CN" sz="2400">
                <a:sym typeface="+mn-ea"/>
              </a:rPr>
              <a:t>l</a:t>
            </a:r>
            <a:r>
              <a:rPr lang="en-US" altLang="en-US" sz="2400">
                <a:sym typeface="+mn-ea"/>
              </a:rPr>
              <a:t>ə</a:t>
            </a:r>
            <a:r>
              <a:rPr lang="en-US" altLang="zh-CN" sz="2400">
                <a:sym typeface="+mn-ea"/>
              </a:rPr>
              <a:t>d</a:t>
            </a:r>
            <a:r>
              <a:rPr lang="en-US" altLang="en-US" sz="2400">
                <a:sym typeface="+mn-ea"/>
              </a:rPr>
              <a:t>ʒ</a:t>
            </a:r>
            <a:r>
              <a:rPr lang="en-US" altLang="zh-CN" sz="2400">
                <a:sym typeface="+mn-ea"/>
              </a:rPr>
              <a:t>i/n.something that seemssimilar in two situations,processes,etc.</a:t>
            </a:r>
            <a:endParaRPr lang="en-US" altLang="zh-CN" sz="2400"/>
          </a:p>
          <a:p>
            <a:r>
              <a:rPr lang="en-US" altLang="zh-CN" sz="2400">
                <a:sym typeface="+mn-ea"/>
              </a:rPr>
              <a:t>eg:Can you make an analogy that might help us understand?  </a:t>
            </a:r>
          </a:p>
          <a:p>
            <a:endParaRPr lang="en-US" altLang="zh-CN" sz="2400">
              <a:sym typeface="+mn-ea"/>
            </a:endParaRPr>
          </a:p>
          <a:p>
            <a:r>
              <a:rPr lang="en-US" altLang="zh-CN" sz="2400">
                <a:sym typeface="+mn-ea"/>
              </a:rPr>
              <a:t>haunt /h</a:t>
            </a:r>
            <a:r>
              <a:rPr lang="en-US" altLang="en-US" sz="2400">
                <a:sym typeface="+mn-ea"/>
              </a:rPr>
              <a:t>ɔ</a:t>
            </a:r>
            <a:r>
              <a:rPr lang="en-US" altLang="zh-CN" sz="2400">
                <a:sym typeface="+mn-ea"/>
              </a:rPr>
              <a:t>:nt/vt.to cause problems for someoneover a long period of time</a:t>
            </a:r>
          </a:p>
          <a:p>
            <a:r>
              <a:rPr lang="en-US" altLang="zh-CN" sz="2400"/>
              <a:t>eg:I thought I would die here and haunt it ever after.</a:t>
            </a:r>
          </a:p>
          <a:p>
            <a:endParaRPr lang="en-US" altLang="zh-CN" sz="2400"/>
          </a:p>
          <a:p>
            <a:r>
              <a:rPr lang="en-US" altLang="zh-CN" sz="2400">
                <a:sym typeface="+mn-ea"/>
              </a:rPr>
              <a:t>consensus /k</a:t>
            </a:r>
            <a:r>
              <a:rPr lang="en-US" altLang="en-US" sz="2400">
                <a:sym typeface="+mn-ea"/>
              </a:rPr>
              <a:t>ə</a:t>
            </a:r>
            <a:r>
              <a:rPr lang="en-US" altLang="zh-CN" sz="2400">
                <a:sym typeface="+mn-ea"/>
              </a:rPr>
              <a:t>n'sens</a:t>
            </a:r>
            <a:r>
              <a:rPr lang="en-US" altLang="en-US" sz="2400">
                <a:sym typeface="+mn-ea"/>
              </a:rPr>
              <a:t>ə</a:t>
            </a:r>
            <a:r>
              <a:rPr lang="en-US" altLang="zh-CN" sz="2400">
                <a:sym typeface="+mn-ea"/>
              </a:rPr>
              <a:t>s/n.an opinion thateveryone in a group agrees with or accepts</a:t>
            </a:r>
          </a:p>
          <a:p>
            <a:r>
              <a:rPr lang="en-US" altLang="zh-CN" sz="2400">
                <a:sym typeface="+mn-ea"/>
              </a:rPr>
              <a:t>eg:There's a town consensus about what kind of girl I am.  </a:t>
            </a:r>
            <a:endParaRPr lang="en-US" altLang="zh-CN" sz="2400"/>
          </a:p>
        </p:txBody>
      </p:sp>
      <p:pic>
        <p:nvPicPr>
          <p:cNvPr id="3" name="图片 2"/>
          <p:cNvPicPr/>
          <p:nvPr/>
        </p:nvPicPr>
        <p:blipFill>
          <a:blip r:embed="rId15"/>
          <a:stretch>
            <a:fillRect/>
          </a:stretch>
        </p:blipFill>
        <p:spPr>
          <a:xfrm>
            <a:off x="591820" y="4516755"/>
            <a:ext cx="3665220" cy="2078990"/>
          </a:xfrm>
          <a:prstGeom prst="rect">
            <a:avLst/>
          </a:prstGeom>
        </p:spPr>
      </p:pic>
      <p:pic>
        <p:nvPicPr>
          <p:cNvPr id="4" name="图片 3"/>
          <p:cNvPicPr/>
          <p:nvPr/>
        </p:nvPicPr>
        <p:blipFill>
          <a:blip r:embed="rId16"/>
          <a:srcRect l="10943" t="13444" r="3682" b="7481"/>
          <a:stretch>
            <a:fillRect/>
          </a:stretch>
        </p:blipFill>
        <p:spPr>
          <a:xfrm>
            <a:off x="5118735" y="4564380"/>
            <a:ext cx="2876550" cy="2127250"/>
          </a:xfrm>
          <a:prstGeom prst="rect">
            <a:avLst/>
          </a:prstGeom>
        </p:spPr>
      </p:pic>
      <p:pic>
        <p:nvPicPr>
          <p:cNvPr id="5" name="图片 4"/>
          <p:cNvPicPr/>
          <p:nvPr/>
        </p:nvPicPr>
        <p:blipFill>
          <a:blip r:embed="rId17"/>
          <a:srcRect l="11953" t="8509" r="11032" b="23574"/>
          <a:stretch>
            <a:fillRect/>
          </a:stretch>
        </p:blipFill>
        <p:spPr>
          <a:xfrm>
            <a:off x="8350250" y="4564380"/>
            <a:ext cx="3716020" cy="2073275"/>
          </a:xfrm>
          <a:prstGeom prst="rect">
            <a:avLst/>
          </a:prstGeom>
        </p:spPr>
      </p:pic>
      <p:pic>
        <p:nvPicPr>
          <p:cNvPr id="6" name="07_analogy">
            <a:hlinkClick r:id="" action="ppaction://media"/>
          </p:cNvPr>
          <p:cNvPicPr/>
          <p:nvPr>
            <a:audioFile r:link="rId2"/>
            <p:extLst>
              <p:ext uri="{DAA4B4D4-6D71-4841-9C94-3DE7FCFB9230}">
                <p14:media xmlns:p14="http://schemas.microsoft.com/office/powerpoint/2010/main" r:embed="rId1"/>
              </p:ext>
            </p:extLst>
          </p:nvPr>
        </p:nvPicPr>
        <p:blipFill>
          <a:blip r:embed="rId18"/>
          <a:stretch>
            <a:fillRect/>
          </a:stretch>
        </p:blipFill>
        <p:spPr>
          <a:xfrm>
            <a:off x="10696575" y="1918335"/>
            <a:ext cx="412750" cy="412750"/>
          </a:xfrm>
          <a:prstGeom prst="rect">
            <a:avLst/>
          </a:prstGeom>
        </p:spPr>
      </p:pic>
      <p:pic>
        <p:nvPicPr>
          <p:cNvPr id="7" name="08_haunt">
            <a:hlinkClick r:id="" action="ppaction://media"/>
          </p:cNvPr>
          <p:cNvPicPr/>
          <p:nvPr>
            <a:audioFile r:link="rId4"/>
            <p:extLst>
              <p:ext uri="{DAA4B4D4-6D71-4841-9C94-3DE7FCFB9230}">
                <p14:media xmlns:p14="http://schemas.microsoft.com/office/powerpoint/2010/main" r:embed="rId3"/>
              </p:ext>
            </p:extLst>
          </p:nvPr>
        </p:nvPicPr>
        <p:blipFill>
          <a:blip r:embed="rId18"/>
          <a:stretch>
            <a:fillRect/>
          </a:stretch>
        </p:blipFill>
        <p:spPr>
          <a:xfrm>
            <a:off x="10696575" y="2809875"/>
            <a:ext cx="412750" cy="412750"/>
          </a:xfrm>
          <a:prstGeom prst="rect">
            <a:avLst/>
          </a:prstGeom>
        </p:spPr>
      </p:pic>
      <p:pic>
        <p:nvPicPr>
          <p:cNvPr id="8" name="09_consensus">
            <a:hlinkClick r:id="" action="ppaction://media"/>
          </p:cNvPr>
          <p:cNvPicPr/>
          <p:nvPr>
            <a:audioFile r:link="rId6"/>
            <p:extLst>
              <p:ext uri="{DAA4B4D4-6D71-4841-9C94-3DE7FCFB9230}">
                <p14:media xmlns:p14="http://schemas.microsoft.com/office/powerpoint/2010/main" r:embed="rId5"/>
              </p:ext>
            </p:extLst>
          </p:nvPr>
        </p:nvPicPr>
        <p:blipFill>
          <a:blip r:embed="rId18"/>
          <a:stretch>
            <a:fillRect/>
          </a:stretch>
        </p:blipFill>
        <p:spPr>
          <a:xfrm>
            <a:off x="10696575" y="4045585"/>
            <a:ext cx="412750" cy="412750"/>
          </a:xfrm>
          <a:prstGeom prst="rect">
            <a:avLst/>
          </a:prstGeom>
        </p:spPr>
      </p:pic>
      <p:pic>
        <p:nvPicPr>
          <p:cNvPr id="9" name="01_Newsroom_Analogy">
            <a:hlinkClick r:id="" action="ppaction://media"/>
          </p:cNvPr>
          <p:cNvPicPr/>
          <p:nvPr>
            <a:audioFile r:link="rId8"/>
            <p:extLst>
              <p:ext uri="{DAA4B4D4-6D71-4841-9C94-3DE7FCFB9230}">
                <p14:media xmlns:p14="http://schemas.microsoft.com/office/powerpoint/2010/main" r:embed="rId7"/>
              </p:ext>
            </p:extLst>
          </p:nvPr>
        </p:nvPicPr>
        <p:blipFill>
          <a:blip r:embed="rId18"/>
          <a:stretch>
            <a:fillRect/>
          </a:stretch>
        </p:blipFill>
        <p:spPr>
          <a:xfrm>
            <a:off x="7830820" y="2089150"/>
            <a:ext cx="412750" cy="412750"/>
          </a:xfrm>
          <a:prstGeom prst="rect">
            <a:avLst/>
          </a:prstGeom>
        </p:spPr>
      </p:pic>
      <p:pic>
        <p:nvPicPr>
          <p:cNvPr id="10" name="02_Downton_Abbey_Haunt">
            <a:hlinkClick r:id="" action="ppaction://media"/>
          </p:cNvPr>
          <p:cNvPicPr/>
          <p:nvPr>
            <a:audioFile r:link="rId10"/>
            <p:extLst>
              <p:ext uri="{DAA4B4D4-6D71-4841-9C94-3DE7FCFB9230}">
                <p14:media xmlns:p14="http://schemas.microsoft.com/office/powerpoint/2010/main" r:embed="rId9"/>
              </p:ext>
            </p:extLst>
          </p:nvPr>
        </p:nvPicPr>
        <p:blipFill>
          <a:blip r:embed="rId18"/>
          <a:stretch>
            <a:fillRect/>
          </a:stretch>
        </p:blipFill>
        <p:spPr>
          <a:xfrm>
            <a:off x="6890385" y="3176270"/>
            <a:ext cx="412750" cy="412750"/>
          </a:xfrm>
          <a:prstGeom prst="rect">
            <a:avLst/>
          </a:prstGeom>
        </p:spPr>
      </p:pic>
      <p:pic>
        <p:nvPicPr>
          <p:cNvPr id="20" name="03_True_Blood_Consensus">
            <a:hlinkClick r:id="" action="ppaction://media"/>
          </p:cNvPr>
          <p:cNvPicPr/>
          <p:nvPr>
            <a:audioFile r:link="rId12"/>
            <p:extLst>
              <p:ext uri="{DAA4B4D4-6D71-4841-9C94-3DE7FCFB9230}">
                <p14:media xmlns:p14="http://schemas.microsoft.com/office/powerpoint/2010/main" r:embed="rId11"/>
              </p:ext>
            </p:extLst>
          </p:nvPr>
        </p:nvPicPr>
        <p:blipFill>
          <a:blip r:embed="rId18"/>
          <a:stretch>
            <a:fillRect/>
          </a:stretch>
        </p:blipFill>
        <p:spPr>
          <a:xfrm>
            <a:off x="7995285" y="4104005"/>
            <a:ext cx="412750" cy="412750"/>
          </a:xfrm>
          <a:prstGeom prst="rect">
            <a:avLst/>
          </a:prstGeom>
        </p:spPr>
      </p:pic>
      <p:sp>
        <p:nvSpPr>
          <p:cNvPr id="21" name="矩形 20">
            <a:extLst>
              <a:ext uri="{FF2B5EF4-FFF2-40B4-BE49-F238E27FC236}">
                <a16:creationId xmlns:a16="http://schemas.microsoft.com/office/drawing/2014/main" id="{811D3444-C5FD-241B-C5B3-9F14C0E5F804}"/>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11</a:t>
            </a:r>
            <a:endParaRPr lang="zh-CN" b="1" dirty="0">
              <a:solidFill>
                <a:schemeClr val="lt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audio>
              <p:cMediaNode>
                <p:cTn id="2" fill="hold" display="1">
                  <p:stCondLst>
                    <p:cond delay="indefinite"/>
                  </p:stCondLst>
                  <p:endCondLst>
                    <p:cond evt="onStopAudio" delay="0">
                      <p:tgtEl>
                        <p:sldTgt/>
                      </p:tgtEl>
                    </p:cond>
                  </p:endCondLst>
                </p:cTn>
                <p:tgtEl>
                  <p:spTgt spid="6"/>
                </p:tgtEl>
              </p:cMediaNode>
            </p:audio>
            <p:audio>
              <p:cMediaNode>
                <p:cTn id="3" fill="hold" display="1">
                  <p:stCondLst>
                    <p:cond delay="indefinite"/>
                  </p:stCondLst>
                  <p:endCondLst>
                    <p:cond evt="onStopAudio" delay="0">
                      <p:tgtEl>
                        <p:sldTgt/>
                      </p:tgtEl>
                    </p:cond>
                  </p:endCondLst>
                </p:cTn>
                <p:tgtEl>
                  <p:spTgt spid="7"/>
                </p:tgtEl>
              </p:cMediaNode>
            </p:audio>
            <p:audio>
              <p:cMediaNode>
                <p:cTn id="4" fill="hold" display="1">
                  <p:stCondLst>
                    <p:cond delay="indefinite"/>
                  </p:stCondLst>
                  <p:endCondLst>
                    <p:cond evt="onStopAudio" delay="0">
                      <p:tgtEl>
                        <p:sldTgt/>
                      </p:tgtEl>
                    </p:cond>
                  </p:endCondLst>
                </p:cTn>
                <p:tgtEl>
                  <p:spTgt spid="8"/>
                </p:tgtEl>
              </p:cMediaNode>
            </p:audio>
            <p:audio>
              <p:cMediaNode>
                <p:cTn id="5" fill="hold" display="1">
                  <p:stCondLst>
                    <p:cond delay="indefinite"/>
                  </p:stCondLst>
                  <p:endCondLst>
                    <p:cond evt="onStopAudio" delay="0">
                      <p:tgtEl>
                        <p:sldTgt/>
                      </p:tgtEl>
                    </p:cond>
                  </p:endCondLst>
                </p:cTn>
                <p:tgtEl>
                  <p:spTgt spid="9"/>
                </p:tgtEl>
              </p:cMediaNode>
            </p:audio>
            <p:audio>
              <p:cMediaNode>
                <p:cTn id="6" fill="hold" display="1">
                  <p:stCondLst>
                    <p:cond delay="indefinite"/>
                  </p:stCondLst>
                  <p:endCondLst>
                    <p:cond evt="onStopAudio" delay="0">
                      <p:tgtEl>
                        <p:sldTgt/>
                      </p:tgtEl>
                    </p:cond>
                  </p:endCondLst>
                </p:cTn>
                <p:tgtEl>
                  <p:spTgt spid="10"/>
                </p:tgtEl>
              </p:cMediaNode>
            </p:audio>
            <p:audio>
              <p:cMediaNode>
                <p:cTn id="7" fill="hold" display="1">
                  <p:stCondLst>
                    <p:cond delay="indefinite"/>
                  </p:stCondLst>
                  <p:endCondLst>
                    <p:cond evt="onStopAudio" delay="0">
                      <p:tgtEl>
                        <p:sldTgt/>
                      </p:tgtEl>
                    </p:cond>
                  </p:endCondLst>
                </p:cTn>
                <p:tgtEl>
                  <p:spTgt spid="20"/>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additive="base">
                                        <p:cTn id="12" dur="indefinite" fill="hold"/>
                                        <p:tgtEl>
                                          <p:spTgt spid="6"/>
                                        </p:tgtEl>
                                      </p:cBhvr>
                                    </p:cmd>
                                  </p:childTnLst>
                                </p:cTn>
                              </p:par>
                            </p:childTnLst>
                          </p:cTn>
                        </p:par>
                      </p:childTnLst>
                    </p:cTn>
                  </p:par>
                </p:childTnLst>
              </p:cTn>
              <p:nextCondLst>
                <p:cond evt="onClick" delay="0">
                  <p:tgtEl>
                    <p:spTgt spid="6"/>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additive="base">
                                        <p:cTn id="17" dur="indefinite" fill="hold"/>
                                        <p:tgtEl>
                                          <p:spTgt spid="9"/>
                                        </p:tgtEl>
                                      </p:cBhvr>
                                    </p:cmd>
                                  </p:childTnLst>
                                </p:cTn>
                              </p:par>
                            </p:childTnLst>
                          </p:cTn>
                        </p:par>
                      </p:childTnLst>
                    </p:cTn>
                  </p:par>
                </p:childTnLst>
              </p:cTn>
              <p:nextCondLst>
                <p:cond evt="onClick" delay="0">
                  <p:tgtEl>
                    <p:spTgt spid="9"/>
                  </p:tgtEl>
                </p:cond>
              </p:nextCondLst>
            </p:seq>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additive="base">
                                        <p:cTn id="22" dur="indefinite" fill="hold"/>
                                        <p:tgtEl>
                                          <p:spTgt spid="10"/>
                                        </p:tgtEl>
                                      </p:cBhvr>
                                    </p:cmd>
                                  </p:childTnLst>
                                </p:cTn>
                              </p:par>
                            </p:childTnLst>
                          </p:cTn>
                        </p:par>
                      </p:childTnLst>
                    </p:cTn>
                  </p:par>
                </p:childTnLst>
              </p:cTn>
              <p:nextCondLst>
                <p:cond evt="onClick" delay="0">
                  <p:tgtEl>
                    <p:spTgt spid="10"/>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additive="base">
                                        <p:cTn id="27" dur="indefinite" fill="hold"/>
                                        <p:tgtEl>
                                          <p:spTgt spid="7"/>
                                        </p:tgtEl>
                                      </p:cBhvr>
                                    </p:cmd>
                                  </p:childTnLst>
                                </p:cTn>
                              </p:par>
                            </p:childTnLst>
                          </p:cTn>
                        </p:par>
                      </p:childTnLst>
                    </p:cTn>
                  </p:par>
                </p:childTnLst>
              </p:cTn>
              <p:nextCondLst>
                <p:cond evt="onClick" delay="0">
                  <p:tgtEl>
                    <p:spTgt spid="7"/>
                  </p:tgtEl>
                </p:cond>
              </p:nextCondLst>
            </p:seq>
            <p:seq concurrent="1" nextAc="seek">
              <p:cTn id="28" restart="whenNotActive" fill="hold" evtFilter="cancelBubble" nodeType="interactiveSeq">
                <p:stCondLst>
                  <p:cond evt="onClick" delay="0">
                    <p:tgtEl>
                      <p:spTgt spid="20"/>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additive="base">
                                        <p:cTn id="32" dur="indefinite" fill="hold"/>
                                        <p:tgtEl>
                                          <p:spTgt spid="20"/>
                                        </p:tgtEl>
                                      </p:cBhvr>
                                    </p:cmd>
                                  </p:childTnLst>
                                </p:cTn>
                              </p:par>
                            </p:childTnLst>
                          </p:cTn>
                        </p:par>
                      </p:childTnLst>
                    </p:cTn>
                  </p:par>
                </p:childTnLst>
              </p:cTn>
              <p:nextCondLst>
                <p:cond evt="onClick" delay="0">
                  <p:tgtEl>
                    <p:spTgt spid="20"/>
                  </p:tgtEl>
                </p:cond>
              </p:nextCondLst>
            </p:seq>
            <p:seq concurrent="1" nextAc="seek">
              <p:cTn id="33" restart="whenNotActive" fill="hold" evtFilter="cancelBubble" nodeType="interactiveSeq">
                <p:stCondLst>
                  <p:cond evt="onClick" delay="0">
                    <p:tgtEl>
                      <p:spTgt spid="8"/>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additive="base">
                                        <p:cTn id="37" dur="indefinite"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p:cNvSpPr/>
          <p:nvPr/>
        </p:nvSpPr>
        <p:spPr>
          <a:xfrm>
            <a:off x="5742171" y="0"/>
            <a:ext cx="2650603"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89" name="直接连接符 88"/>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等腰三角形 92"/>
          <p:cNvSpPr/>
          <p:nvPr/>
        </p:nvSpPr>
        <p:spPr>
          <a:xfrm>
            <a:off x="6764604"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12" name="文本框 11"/>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13" name="直接连接符 12"/>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18" name="文本框 17"/>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19" name="文本框 18"/>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2" name="文本框 1"/>
          <p:cNvSpPr txBox="1"/>
          <p:nvPr/>
        </p:nvSpPr>
        <p:spPr>
          <a:xfrm>
            <a:off x="313055" y="1410335"/>
            <a:ext cx="11132820" cy="4952365"/>
          </a:xfrm>
          <a:prstGeom prst="rect">
            <a:avLst/>
          </a:prstGeom>
          <a:noFill/>
        </p:spPr>
        <p:txBody>
          <a:bodyPr wrap="square" rtlCol="0">
            <a:noAutofit/>
          </a:bodyPr>
          <a:lstStyle/>
          <a:p>
            <a:r>
              <a:rPr lang="en-US" altLang="zh-CN" sz="2400">
                <a:sym typeface="+mn-ea"/>
              </a:rPr>
              <a:t>monopolise /m</a:t>
            </a:r>
            <a:r>
              <a:rPr lang="en-US" altLang="en-US" sz="2400">
                <a:sym typeface="+mn-ea"/>
              </a:rPr>
              <a:t>ə</a:t>
            </a:r>
            <a:r>
              <a:rPr lang="en-US" altLang="zh-CN" sz="2400">
                <a:sym typeface="+mn-ea"/>
              </a:rPr>
              <a:t>'npp</a:t>
            </a:r>
            <a:r>
              <a:rPr lang="en-US" altLang="en-US" sz="2400">
                <a:sym typeface="+mn-ea"/>
              </a:rPr>
              <a:t>ə</a:t>
            </a:r>
            <a:r>
              <a:rPr lang="en-US" altLang="zh-CN" sz="2400">
                <a:sym typeface="+mn-ea"/>
              </a:rPr>
              <a:t>laiz/vt.to use a lot of someone's time or attention</a:t>
            </a:r>
          </a:p>
          <a:p>
            <a:r>
              <a:rPr lang="en-US" altLang="zh-CN" sz="2400"/>
              <a:t>eg:These are all world-class technology which used to be monopolised by Rolls-Royce. </a:t>
            </a:r>
          </a:p>
          <a:p>
            <a:endParaRPr lang="en-US" altLang="zh-CN" sz="2400"/>
          </a:p>
          <a:p>
            <a:r>
              <a:rPr lang="en-US" altLang="zh-CN" sz="2400">
                <a:sym typeface="+mn-ea"/>
              </a:rPr>
              <a:t>subtle /'s</a:t>
            </a:r>
            <a:r>
              <a:rPr lang="en-US" altLang="en-US" sz="2400">
                <a:sym typeface="+mn-ea"/>
              </a:rPr>
              <a:t>ʌ</a:t>
            </a:r>
            <a:r>
              <a:rPr lang="en-US" altLang="zh-CN" sz="2400">
                <a:sym typeface="+mn-ea"/>
              </a:rPr>
              <a:t>tl/adj.not easy to notice or understand unless you pay careful attention</a:t>
            </a:r>
          </a:p>
          <a:p>
            <a:r>
              <a:rPr lang="en-US" altLang="zh-CN" sz="2400">
                <a:sym typeface="+mn-ea"/>
              </a:rPr>
              <a:t>eg:The effect is so subtle, you'd never notice it.</a:t>
            </a:r>
          </a:p>
          <a:p>
            <a:endParaRPr lang="en-US" altLang="zh-CN" sz="2400"/>
          </a:p>
          <a:p>
            <a:r>
              <a:rPr lang="en-US" altLang="zh-CN" sz="2400">
                <a:sym typeface="+mn-ea"/>
              </a:rPr>
              <a:t>discrete /dr'skri:t/adj.clearly separate</a:t>
            </a:r>
          </a:p>
          <a:p>
            <a:r>
              <a:rPr lang="en-US" altLang="zh-CN" sz="2400">
                <a:sym typeface="+mn-ea"/>
              </a:rPr>
              <a:t>eg:This damage was not caused by a discrete event.</a:t>
            </a:r>
          </a:p>
          <a:p>
            <a:endParaRPr lang="en-US" altLang="zh-CN" sz="2400"/>
          </a:p>
        </p:txBody>
      </p:sp>
      <p:pic>
        <p:nvPicPr>
          <p:cNvPr id="3" name="图片 2"/>
          <p:cNvPicPr/>
          <p:nvPr/>
        </p:nvPicPr>
        <p:blipFill>
          <a:blip r:embed="rId15"/>
          <a:stretch>
            <a:fillRect/>
          </a:stretch>
        </p:blipFill>
        <p:spPr>
          <a:xfrm>
            <a:off x="655320" y="4830445"/>
            <a:ext cx="3100705" cy="1881505"/>
          </a:xfrm>
          <a:prstGeom prst="rect">
            <a:avLst/>
          </a:prstGeom>
        </p:spPr>
      </p:pic>
      <p:pic>
        <p:nvPicPr>
          <p:cNvPr id="4" name="图片 3"/>
          <p:cNvPicPr/>
          <p:nvPr/>
        </p:nvPicPr>
        <p:blipFill>
          <a:blip r:embed="rId16"/>
          <a:stretch>
            <a:fillRect/>
          </a:stretch>
        </p:blipFill>
        <p:spPr>
          <a:xfrm>
            <a:off x="4422140" y="4830445"/>
            <a:ext cx="3347085" cy="1814830"/>
          </a:xfrm>
          <a:prstGeom prst="rect">
            <a:avLst/>
          </a:prstGeom>
        </p:spPr>
      </p:pic>
      <p:pic>
        <p:nvPicPr>
          <p:cNvPr id="9" name="图片 8"/>
          <p:cNvPicPr/>
          <p:nvPr/>
        </p:nvPicPr>
        <p:blipFill>
          <a:blip r:embed="rId17"/>
          <a:stretch>
            <a:fillRect/>
          </a:stretch>
        </p:blipFill>
        <p:spPr>
          <a:xfrm>
            <a:off x="8435340" y="4830445"/>
            <a:ext cx="2547620" cy="1675765"/>
          </a:xfrm>
          <a:prstGeom prst="rect">
            <a:avLst/>
          </a:prstGeom>
        </p:spPr>
      </p:pic>
      <p:pic>
        <p:nvPicPr>
          <p:cNvPr id="5" name="10_monopolise">
            <a:hlinkClick r:id="" action="ppaction://media"/>
          </p:cNvPr>
          <p:cNvPicPr/>
          <p:nvPr>
            <a:audioFile r:link="rId2"/>
            <p:extLst>
              <p:ext uri="{DAA4B4D4-6D71-4841-9C94-3DE7FCFB9230}">
                <p14:media xmlns:p14="http://schemas.microsoft.com/office/powerpoint/2010/main" r:embed="rId1"/>
              </p:ext>
            </p:extLst>
          </p:nvPr>
        </p:nvPicPr>
        <p:blipFill>
          <a:blip r:embed="rId18"/>
          <a:stretch>
            <a:fillRect/>
          </a:stretch>
        </p:blipFill>
        <p:spPr>
          <a:xfrm>
            <a:off x="10584180" y="1506220"/>
            <a:ext cx="412750" cy="412750"/>
          </a:xfrm>
          <a:prstGeom prst="rect">
            <a:avLst/>
          </a:prstGeom>
        </p:spPr>
      </p:pic>
      <p:pic>
        <p:nvPicPr>
          <p:cNvPr id="6" name="11_subtle">
            <a:hlinkClick r:id="" action="ppaction://media"/>
          </p:cNvPr>
          <p:cNvPicPr/>
          <p:nvPr>
            <a:audioFile r:link="rId4"/>
            <p:extLst>
              <p:ext uri="{DAA4B4D4-6D71-4841-9C94-3DE7FCFB9230}">
                <p14:media xmlns:p14="http://schemas.microsoft.com/office/powerpoint/2010/main" r:embed="rId3"/>
              </p:ext>
            </p:extLst>
          </p:nvPr>
        </p:nvPicPr>
        <p:blipFill>
          <a:blip r:embed="rId18"/>
          <a:stretch>
            <a:fillRect/>
          </a:stretch>
        </p:blipFill>
        <p:spPr>
          <a:xfrm>
            <a:off x="10584180" y="3222625"/>
            <a:ext cx="412750" cy="412750"/>
          </a:xfrm>
          <a:prstGeom prst="rect">
            <a:avLst/>
          </a:prstGeom>
        </p:spPr>
      </p:pic>
      <p:pic>
        <p:nvPicPr>
          <p:cNvPr id="7" name="12_discrete">
            <a:hlinkClick r:id="" action="ppaction://media"/>
          </p:cNvPr>
          <p:cNvPicPr/>
          <p:nvPr>
            <a:audioFile r:link="rId6"/>
            <p:extLst>
              <p:ext uri="{DAA4B4D4-6D71-4841-9C94-3DE7FCFB9230}">
                <p14:media xmlns:p14="http://schemas.microsoft.com/office/powerpoint/2010/main" r:embed="rId5"/>
              </p:ext>
            </p:extLst>
          </p:nvPr>
        </p:nvPicPr>
        <p:blipFill>
          <a:blip r:embed="rId18"/>
          <a:stretch>
            <a:fillRect/>
          </a:stretch>
        </p:blipFill>
        <p:spPr>
          <a:xfrm>
            <a:off x="10584180" y="4131310"/>
            <a:ext cx="412750" cy="412750"/>
          </a:xfrm>
          <a:prstGeom prst="rect">
            <a:avLst/>
          </a:prstGeom>
        </p:spPr>
      </p:pic>
      <p:pic>
        <p:nvPicPr>
          <p:cNvPr id="8" name="04_CRI_News_Monopolised">
            <a:hlinkClick r:id="" action="ppaction://media"/>
          </p:cNvPr>
          <p:cNvPicPr/>
          <p:nvPr>
            <a:audioFile r:link="rId8"/>
            <p:extLst>
              <p:ext uri="{DAA4B4D4-6D71-4841-9C94-3DE7FCFB9230}">
                <p14:media xmlns:p14="http://schemas.microsoft.com/office/powerpoint/2010/main" r:embed="rId7"/>
              </p:ext>
            </p:extLst>
          </p:nvPr>
        </p:nvPicPr>
        <p:blipFill>
          <a:blip r:embed="rId18"/>
          <a:stretch>
            <a:fillRect/>
          </a:stretch>
        </p:blipFill>
        <p:spPr>
          <a:xfrm>
            <a:off x="1439545" y="2174240"/>
            <a:ext cx="412750" cy="412750"/>
          </a:xfrm>
          <a:prstGeom prst="rect">
            <a:avLst/>
          </a:prstGeom>
        </p:spPr>
      </p:pic>
      <p:pic>
        <p:nvPicPr>
          <p:cNvPr id="10" name="05_Science_Moment_Subtle">
            <a:hlinkClick r:id="" action="ppaction://media"/>
          </p:cNvPr>
          <p:cNvPicPr/>
          <p:nvPr>
            <a:audioFile r:link="rId10"/>
            <p:extLst>
              <p:ext uri="{DAA4B4D4-6D71-4841-9C94-3DE7FCFB9230}">
                <p14:media xmlns:p14="http://schemas.microsoft.com/office/powerpoint/2010/main" r:embed="rId9"/>
              </p:ext>
            </p:extLst>
          </p:nvPr>
        </p:nvPicPr>
        <p:blipFill>
          <a:blip r:embed="rId18"/>
          <a:stretch>
            <a:fillRect/>
          </a:stretch>
        </p:blipFill>
        <p:spPr>
          <a:xfrm>
            <a:off x="6764655" y="3292475"/>
            <a:ext cx="412750" cy="412750"/>
          </a:xfrm>
          <a:prstGeom prst="rect">
            <a:avLst/>
          </a:prstGeom>
        </p:spPr>
      </p:pic>
      <p:pic>
        <p:nvPicPr>
          <p:cNvPr id="20" name="06_Bones_Discrete_Event">
            <a:hlinkClick r:id="" action="ppaction://media"/>
          </p:cNvPr>
          <p:cNvPicPr/>
          <p:nvPr>
            <a:audioFile r:link="rId12"/>
            <p:extLst>
              <p:ext uri="{DAA4B4D4-6D71-4841-9C94-3DE7FCFB9230}">
                <p14:media xmlns:p14="http://schemas.microsoft.com/office/powerpoint/2010/main" r:embed="rId11"/>
              </p:ext>
            </p:extLst>
          </p:nvPr>
        </p:nvPicPr>
        <p:blipFill>
          <a:blip r:embed="rId18"/>
          <a:stretch>
            <a:fillRect/>
          </a:stretch>
        </p:blipFill>
        <p:spPr>
          <a:xfrm>
            <a:off x="7291070" y="4417695"/>
            <a:ext cx="412750" cy="412750"/>
          </a:xfrm>
          <a:prstGeom prst="rect">
            <a:avLst/>
          </a:prstGeom>
        </p:spPr>
      </p:pic>
      <p:sp>
        <p:nvSpPr>
          <p:cNvPr id="21" name="矩形 20">
            <a:extLst>
              <a:ext uri="{FF2B5EF4-FFF2-40B4-BE49-F238E27FC236}">
                <a16:creationId xmlns:a16="http://schemas.microsoft.com/office/drawing/2014/main" id="{196BEC18-0557-4849-532D-6B2790ADAC79}"/>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12</a:t>
            </a:r>
            <a:endParaRPr lang="zh-CN" b="1" dirty="0">
              <a:solidFill>
                <a:schemeClr val="lt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audio>
              <p:cMediaNode>
                <p:cTn id="2" fill="hold" display="1">
                  <p:stCondLst>
                    <p:cond delay="indefinite"/>
                  </p:stCondLst>
                  <p:endCondLst>
                    <p:cond evt="onStopAudio" delay="0">
                      <p:tgtEl>
                        <p:sldTgt/>
                      </p:tgtEl>
                    </p:cond>
                  </p:endCondLst>
                </p:cTn>
                <p:tgtEl>
                  <p:spTgt spid="5"/>
                </p:tgtEl>
              </p:cMediaNode>
            </p:audio>
            <p:audio>
              <p:cMediaNode>
                <p:cTn id="3" fill="hold" display="1">
                  <p:stCondLst>
                    <p:cond delay="indefinite"/>
                  </p:stCondLst>
                  <p:endCondLst>
                    <p:cond evt="onStopAudio" delay="0">
                      <p:tgtEl>
                        <p:sldTgt/>
                      </p:tgtEl>
                    </p:cond>
                  </p:endCondLst>
                </p:cTn>
                <p:tgtEl>
                  <p:spTgt spid="6"/>
                </p:tgtEl>
              </p:cMediaNode>
            </p:audio>
            <p:audio>
              <p:cMediaNode>
                <p:cTn id="4" fill="hold" display="1">
                  <p:stCondLst>
                    <p:cond delay="indefinite"/>
                  </p:stCondLst>
                  <p:endCondLst>
                    <p:cond evt="onStopAudio" delay="0">
                      <p:tgtEl>
                        <p:sldTgt/>
                      </p:tgtEl>
                    </p:cond>
                  </p:endCondLst>
                </p:cTn>
                <p:tgtEl>
                  <p:spTgt spid="7"/>
                </p:tgtEl>
              </p:cMediaNode>
            </p:audio>
            <p:audio>
              <p:cMediaNode>
                <p:cTn id="5" fill="hold" display="1">
                  <p:stCondLst>
                    <p:cond delay="indefinite"/>
                  </p:stCondLst>
                  <p:endCondLst>
                    <p:cond evt="onStopAudio" delay="0">
                      <p:tgtEl>
                        <p:sldTgt/>
                      </p:tgtEl>
                    </p:cond>
                  </p:endCondLst>
                </p:cTn>
                <p:tgtEl>
                  <p:spTgt spid="8"/>
                </p:tgtEl>
              </p:cMediaNode>
            </p:audio>
            <p:audio>
              <p:cMediaNode>
                <p:cTn id="6" fill="hold" display="1">
                  <p:stCondLst>
                    <p:cond delay="indefinite"/>
                  </p:stCondLst>
                  <p:endCondLst>
                    <p:cond evt="onStopAudio" delay="0">
                      <p:tgtEl>
                        <p:sldTgt/>
                      </p:tgtEl>
                    </p:cond>
                  </p:endCondLst>
                </p:cTn>
                <p:tgtEl>
                  <p:spTgt spid="10"/>
                </p:tgtEl>
              </p:cMediaNode>
            </p:audio>
            <p:audio>
              <p:cMediaNode>
                <p:cTn id="7" fill="hold" display="1">
                  <p:stCondLst>
                    <p:cond delay="indefinite"/>
                  </p:stCondLst>
                  <p:endCondLst>
                    <p:cond evt="onStopAudio" delay="0">
                      <p:tgtEl>
                        <p:sldTgt/>
                      </p:tgtEl>
                    </p:cond>
                  </p:endCondLst>
                </p:cTn>
                <p:tgtEl>
                  <p:spTgt spid="20"/>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additive="base">
                                        <p:cTn id="12" dur="indefinite" fill="hold"/>
                                        <p:tgtEl>
                                          <p:spTgt spid="8"/>
                                        </p:tgtEl>
                                      </p:cBhvr>
                                    </p:cmd>
                                  </p:childTnLst>
                                </p:cTn>
                              </p:par>
                            </p:childTnLst>
                          </p:cTn>
                        </p:par>
                      </p:childTnLst>
                    </p:cTn>
                  </p:par>
                </p:childTnLst>
              </p:cTn>
              <p:nextCondLst>
                <p:cond evt="onClick" delay="0">
                  <p:tgtEl>
                    <p:spTgt spid="8"/>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additive="base">
                                        <p:cTn id="17" dur="indefinite" fill="hold"/>
                                        <p:tgtEl>
                                          <p:spTgt spid="5"/>
                                        </p:tgtEl>
                                      </p:cBhvr>
                                    </p:cmd>
                                  </p:childTnLst>
                                </p:cTn>
                              </p:par>
                            </p:childTnLst>
                          </p:cTn>
                        </p:par>
                      </p:childTnLst>
                    </p:cTn>
                  </p:par>
                </p:childTnLst>
              </p:cTn>
              <p:nextCondLst>
                <p:cond evt="onClick" delay="0">
                  <p:tgtEl>
                    <p:spTgt spid="5"/>
                  </p:tgtEl>
                </p:cond>
              </p:nextCondLst>
            </p:seq>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additive="base">
                                        <p:cTn id="22" dur="indefinite" fill="hold"/>
                                        <p:tgtEl>
                                          <p:spTgt spid="10"/>
                                        </p:tgtEl>
                                      </p:cBhvr>
                                    </p:cmd>
                                  </p:childTnLst>
                                </p:cTn>
                              </p:par>
                            </p:childTnLst>
                          </p:cTn>
                        </p:par>
                      </p:childTnLst>
                    </p:cTn>
                  </p:par>
                </p:childTnLst>
              </p:cTn>
              <p:nextCondLst>
                <p:cond evt="onClick" delay="0">
                  <p:tgtEl>
                    <p:spTgt spid="10"/>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additive="base">
                                        <p:cTn id="27" dur="indefinite" fill="hold"/>
                                        <p:tgtEl>
                                          <p:spTgt spid="6"/>
                                        </p:tgtEl>
                                      </p:cBhvr>
                                    </p:cmd>
                                  </p:childTnLst>
                                </p:cTn>
                              </p:par>
                            </p:childTnLst>
                          </p:cTn>
                        </p:par>
                      </p:childTnLst>
                    </p:cTn>
                  </p:par>
                </p:childTnLst>
              </p:cTn>
              <p:nextCondLst>
                <p:cond evt="onClick" delay="0">
                  <p:tgtEl>
                    <p:spTgt spid="6"/>
                  </p:tgtEl>
                </p:cond>
              </p:nextCondLst>
            </p:seq>
            <p:seq concurrent="1" nextAc="seek">
              <p:cTn id="28" restart="whenNotActive" fill="hold" evtFilter="cancelBubble" nodeType="interactiveSeq">
                <p:stCondLst>
                  <p:cond evt="onClick" delay="0">
                    <p:tgtEl>
                      <p:spTgt spid="20"/>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additive="base">
                                        <p:cTn id="32" dur="indefinite" fill="hold"/>
                                        <p:tgtEl>
                                          <p:spTgt spid="20"/>
                                        </p:tgtEl>
                                      </p:cBhvr>
                                    </p:cmd>
                                  </p:childTnLst>
                                </p:cTn>
                              </p:par>
                            </p:childTnLst>
                          </p:cTn>
                        </p:par>
                      </p:childTnLst>
                    </p:cTn>
                  </p:par>
                </p:childTnLst>
              </p:cTn>
              <p:nextCondLst>
                <p:cond evt="onClick" delay="0">
                  <p:tgtEl>
                    <p:spTgt spid="20"/>
                  </p:tgtEl>
                </p:cond>
              </p:nextCondLst>
            </p:seq>
            <p:seq concurrent="1" nextAc="seek">
              <p:cTn id="33" restart="whenNotActive" fill="hold" evtFilter="cancelBubble" nodeType="interactiveSeq">
                <p:stCondLst>
                  <p:cond evt="onClick" delay="0">
                    <p:tgtEl>
                      <p:spTgt spid="7"/>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additive="base">
                                        <p:cTn id="37" dur="indefinite"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p:cNvSpPr/>
          <p:nvPr/>
        </p:nvSpPr>
        <p:spPr>
          <a:xfrm>
            <a:off x="5742171" y="0"/>
            <a:ext cx="2650603"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89" name="直接连接符 88"/>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等腰三角形 92"/>
          <p:cNvSpPr/>
          <p:nvPr/>
        </p:nvSpPr>
        <p:spPr>
          <a:xfrm>
            <a:off x="6764604"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12" name="文本框 11"/>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13" name="直接连接符 12"/>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18" name="文本框 17"/>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19" name="文本框 18"/>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2" name="文本框 1"/>
          <p:cNvSpPr txBox="1"/>
          <p:nvPr/>
        </p:nvSpPr>
        <p:spPr>
          <a:xfrm>
            <a:off x="313055" y="1410335"/>
            <a:ext cx="11132820" cy="4952365"/>
          </a:xfrm>
          <a:prstGeom prst="rect">
            <a:avLst/>
          </a:prstGeom>
          <a:noFill/>
        </p:spPr>
        <p:txBody>
          <a:bodyPr wrap="square" rtlCol="0">
            <a:noAutofit/>
          </a:bodyPr>
          <a:lstStyle/>
          <a:p>
            <a:r>
              <a:rPr lang="en-US" altLang="zh-CN" sz="2400">
                <a:sym typeface="+mn-ea"/>
              </a:rPr>
              <a:t>remnant /'remn</a:t>
            </a:r>
            <a:r>
              <a:rPr lang="en-US" altLang="en-US" sz="2400">
                <a:sym typeface="+mn-ea"/>
              </a:rPr>
              <a:t>ə</a:t>
            </a:r>
            <a:r>
              <a:rPr lang="en-US" altLang="zh-CN" sz="2400">
                <a:sym typeface="+mn-ea"/>
              </a:rPr>
              <a:t>nt/n.a small part of something that remains after the rest of it has been used,destroyed,or eaten</a:t>
            </a:r>
          </a:p>
          <a:p>
            <a:r>
              <a:rPr lang="en-US" altLang="zh-CN" sz="2400">
                <a:sym typeface="+mn-ea"/>
              </a:rPr>
              <a:t>eg:I found these food remnants between the victim's teeth. See this?   </a:t>
            </a:r>
          </a:p>
          <a:p>
            <a:endParaRPr lang="en-US" altLang="zh-CN" sz="2400"/>
          </a:p>
          <a:p>
            <a:r>
              <a:rPr lang="en-US" altLang="zh-CN" sz="2400">
                <a:sym typeface="+mn-ea"/>
              </a:rPr>
              <a:t>nuanced  /'njua:nst/adj.slightly different</a:t>
            </a:r>
          </a:p>
          <a:p>
            <a:r>
              <a:rPr lang="en-US" altLang="zh-CN" sz="2400">
                <a:sym typeface="+mn-ea"/>
              </a:rPr>
              <a:t>eg:Since then the distinction between animals and humans has become increasingly nuanced.</a:t>
            </a:r>
          </a:p>
          <a:p>
            <a:endParaRPr lang="en-US" altLang="zh-CN" sz="2400">
              <a:sym typeface="+mn-ea"/>
            </a:endParaRPr>
          </a:p>
          <a:p>
            <a:r>
              <a:rPr lang="en-US" altLang="zh-CN" sz="2400">
                <a:sym typeface="+mn-ea"/>
              </a:rPr>
              <a:t>resonance /'rez</a:t>
            </a:r>
            <a:r>
              <a:rPr lang="en-US" altLang="en-US" sz="2400">
                <a:sym typeface="+mn-ea"/>
              </a:rPr>
              <a:t>ə</a:t>
            </a:r>
            <a:r>
              <a:rPr lang="en-US" altLang="zh-CN" sz="2400">
                <a:sym typeface="+mn-ea"/>
              </a:rPr>
              <a:t>n</a:t>
            </a:r>
            <a:r>
              <a:rPr lang="en-US" altLang="en-US" sz="2400">
                <a:sym typeface="+mn-ea"/>
              </a:rPr>
              <a:t>ə</a:t>
            </a:r>
            <a:r>
              <a:rPr lang="en-US" altLang="zh-CN" sz="2400">
                <a:sym typeface="+mn-ea"/>
              </a:rPr>
              <a:t>ns/n.the special meaning or importance that something has for you because itrelates to your own experiences</a:t>
            </a:r>
          </a:p>
          <a:p>
            <a:r>
              <a:rPr lang="en-US" altLang="zh-CN" sz="2400"/>
              <a:t>eg:There must be some resonance between the elements I didn't know about.</a:t>
            </a:r>
          </a:p>
          <a:p>
            <a:endParaRPr lang="en-US" altLang="zh-CN" sz="2400"/>
          </a:p>
        </p:txBody>
      </p:sp>
      <p:pic>
        <p:nvPicPr>
          <p:cNvPr id="3" name="图片 2"/>
          <p:cNvPicPr/>
          <p:nvPr/>
        </p:nvPicPr>
        <p:blipFill>
          <a:blip r:embed="rId15"/>
          <a:stretch>
            <a:fillRect/>
          </a:stretch>
        </p:blipFill>
        <p:spPr>
          <a:xfrm>
            <a:off x="645160" y="5525135"/>
            <a:ext cx="2933065" cy="1333500"/>
          </a:xfrm>
          <a:prstGeom prst="rect">
            <a:avLst/>
          </a:prstGeom>
        </p:spPr>
      </p:pic>
      <p:pic>
        <p:nvPicPr>
          <p:cNvPr id="4" name="图片 3"/>
          <p:cNvPicPr/>
          <p:nvPr/>
        </p:nvPicPr>
        <p:blipFill>
          <a:blip r:embed="rId16"/>
          <a:stretch>
            <a:fillRect/>
          </a:stretch>
        </p:blipFill>
        <p:spPr>
          <a:xfrm>
            <a:off x="4254500" y="5524500"/>
            <a:ext cx="2732405" cy="1333500"/>
          </a:xfrm>
          <a:prstGeom prst="rect">
            <a:avLst/>
          </a:prstGeom>
        </p:spPr>
      </p:pic>
      <p:pic>
        <p:nvPicPr>
          <p:cNvPr id="5" name="图片 4"/>
          <p:cNvPicPr/>
          <p:nvPr/>
        </p:nvPicPr>
        <p:blipFill>
          <a:blip r:embed="rId17"/>
          <a:stretch>
            <a:fillRect/>
          </a:stretch>
        </p:blipFill>
        <p:spPr>
          <a:xfrm>
            <a:off x="8124190" y="5524500"/>
            <a:ext cx="2663190" cy="1333500"/>
          </a:xfrm>
          <a:prstGeom prst="rect">
            <a:avLst/>
          </a:prstGeom>
        </p:spPr>
      </p:pic>
      <p:pic>
        <p:nvPicPr>
          <p:cNvPr id="7" name="13_remnant">
            <a:hlinkClick r:id="" action="ppaction://media"/>
          </p:cNvPr>
          <p:cNvPicPr/>
          <p:nvPr>
            <a:audioFile r:link="rId2"/>
            <p:extLst>
              <p:ext uri="{DAA4B4D4-6D71-4841-9C94-3DE7FCFB9230}">
                <p14:media xmlns:p14="http://schemas.microsoft.com/office/powerpoint/2010/main" r:embed="rId1"/>
              </p:ext>
            </p:extLst>
          </p:nvPr>
        </p:nvPicPr>
        <p:blipFill>
          <a:blip r:embed="rId18"/>
          <a:stretch>
            <a:fillRect/>
          </a:stretch>
        </p:blipFill>
        <p:spPr>
          <a:xfrm>
            <a:off x="10787380" y="1902460"/>
            <a:ext cx="412750" cy="412750"/>
          </a:xfrm>
          <a:prstGeom prst="rect">
            <a:avLst/>
          </a:prstGeom>
        </p:spPr>
      </p:pic>
      <p:pic>
        <p:nvPicPr>
          <p:cNvPr id="8" name="14_nuanced">
            <a:hlinkClick r:id="" action="ppaction://media"/>
          </p:cNvPr>
          <p:cNvPicPr/>
          <p:nvPr>
            <a:audioFile r:link="rId4"/>
            <p:extLst>
              <p:ext uri="{DAA4B4D4-6D71-4841-9C94-3DE7FCFB9230}">
                <p14:media xmlns:p14="http://schemas.microsoft.com/office/powerpoint/2010/main" r:embed="rId3"/>
              </p:ext>
            </p:extLst>
          </p:nvPr>
        </p:nvPicPr>
        <p:blipFill>
          <a:blip r:embed="rId18"/>
          <a:stretch>
            <a:fillRect/>
          </a:stretch>
        </p:blipFill>
        <p:spPr>
          <a:xfrm>
            <a:off x="10787380" y="2966720"/>
            <a:ext cx="412750" cy="412750"/>
          </a:xfrm>
          <a:prstGeom prst="rect">
            <a:avLst/>
          </a:prstGeom>
        </p:spPr>
      </p:pic>
      <p:pic>
        <p:nvPicPr>
          <p:cNvPr id="9" name="15_resonance">
            <a:hlinkClick r:id="" action="ppaction://media"/>
          </p:cNvPr>
          <p:cNvPicPr/>
          <p:nvPr>
            <a:audioFile r:link="rId6"/>
            <p:extLst>
              <p:ext uri="{DAA4B4D4-6D71-4841-9C94-3DE7FCFB9230}">
                <p14:media xmlns:p14="http://schemas.microsoft.com/office/powerpoint/2010/main" r:embed="rId5"/>
              </p:ext>
            </p:extLst>
          </p:nvPr>
        </p:nvPicPr>
        <p:blipFill>
          <a:blip r:embed="rId18"/>
          <a:stretch>
            <a:fillRect/>
          </a:stretch>
        </p:blipFill>
        <p:spPr>
          <a:xfrm>
            <a:off x="10787380" y="4713605"/>
            <a:ext cx="412750" cy="412750"/>
          </a:xfrm>
          <a:prstGeom prst="rect">
            <a:avLst/>
          </a:prstGeom>
        </p:spPr>
      </p:pic>
      <p:pic>
        <p:nvPicPr>
          <p:cNvPr id="10" name="07_Bones_Food_Remnants">
            <a:hlinkClick r:id="" action="ppaction://media"/>
          </p:cNvPr>
          <p:cNvPicPr/>
          <p:nvPr>
            <a:audioFile r:link="rId8"/>
            <p:extLst>
              <p:ext uri="{DAA4B4D4-6D71-4841-9C94-3DE7FCFB9230}">
                <p14:media xmlns:p14="http://schemas.microsoft.com/office/powerpoint/2010/main" r:embed="rId7"/>
              </p:ext>
            </p:extLst>
          </p:nvPr>
        </p:nvPicPr>
        <p:blipFill>
          <a:blip r:embed="rId18"/>
          <a:stretch>
            <a:fillRect/>
          </a:stretch>
        </p:blipFill>
        <p:spPr>
          <a:xfrm>
            <a:off x="8654415" y="2492375"/>
            <a:ext cx="412750" cy="412750"/>
          </a:xfrm>
          <a:prstGeom prst="rect">
            <a:avLst/>
          </a:prstGeom>
        </p:spPr>
      </p:pic>
      <p:pic>
        <p:nvPicPr>
          <p:cNvPr id="20" name="08_Economist_Nuanced">
            <a:hlinkClick r:id="" action="ppaction://media"/>
          </p:cNvPr>
          <p:cNvPicPr/>
          <p:nvPr>
            <a:audioFile r:link="rId10"/>
            <p:extLst>
              <p:ext uri="{DAA4B4D4-6D71-4841-9C94-3DE7FCFB9230}">
                <p14:media xmlns:p14="http://schemas.microsoft.com/office/powerpoint/2010/main" r:embed="rId9"/>
              </p:ext>
            </p:extLst>
          </p:nvPr>
        </p:nvPicPr>
        <p:blipFill>
          <a:blip r:embed="rId18"/>
          <a:stretch>
            <a:fillRect/>
          </a:stretch>
        </p:blipFill>
        <p:spPr>
          <a:xfrm>
            <a:off x="1905000" y="3635375"/>
            <a:ext cx="412750" cy="412750"/>
          </a:xfrm>
          <a:prstGeom prst="rect">
            <a:avLst/>
          </a:prstGeom>
        </p:spPr>
      </p:pic>
      <p:pic>
        <p:nvPicPr>
          <p:cNvPr id="21" name="09_Big_Bang_Theory_Resonance">
            <a:hlinkClick r:id="" action="ppaction://media"/>
          </p:cNvPr>
          <p:cNvPicPr/>
          <p:nvPr>
            <a:audioFile r:link="rId12"/>
            <p:extLst>
              <p:ext uri="{DAA4B4D4-6D71-4841-9C94-3DE7FCFB9230}">
                <p14:media xmlns:p14="http://schemas.microsoft.com/office/powerpoint/2010/main" r:embed="rId11"/>
              </p:ext>
            </p:extLst>
          </p:nvPr>
        </p:nvPicPr>
        <p:blipFill>
          <a:blip r:embed="rId18"/>
          <a:stretch>
            <a:fillRect/>
          </a:stretch>
        </p:blipFill>
        <p:spPr>
          <a:xfrm>
            <a:off x="10843895" y="5142230"/>
            <a:ext cx="412750" cy="412750"/>
          </a:xfrm>
          <a:prstGeom prst="rect">
            <a:avLst/>
          </a:prstGeom>
        </p:spPr>
      </p:pic>
      <p:sp>
        <p:nvSpPr>
          <p:cNvPr id="6" name="矩形 5">
            <a:extLst>
              <a:ext uri="{FF2B5EF4-FFF2-40B4-BE49-F238E27FC236}">
                <a16:creationId xmlns:a16="http://schemas.microsoft.com/office/drawing/2014/main" id="{5D94794E-6364-749C-866E-0CCA0D4994C0}"/>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13</a:t>
            </a:r>
            <a:endParaRPr lang="zh-CN" b="1" dirty="0">
              <a:solidFill>
                <a:schemeClr val="lt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audio>
              <p:cMediaNode>
                <p:cTn id="2" fill="hold" display="1">
                  <p:stCondLst>
                    <p:cond delay="indefinite"/>
                  </p:stCondLst>
                  <p:endCondLst>
                    <p:cond evt="onStopAudio" delay="0">
                      <p:tgtEl>
                        <p:sldTgt/>
                      </p:tgtEl>
                    </p:cond>
                  </p:endCondLst>
                </p:cTn>
                <p:tgtEl>
                  <p:spTgt spid="7"/>
                </p:tgtEl>
              </p:cMediaNode>
            </p:audio>
            <p:audio>
              <p:cMediaNode>
                <p:cTn id="3" fill="hold" display="1">
                  <p:stCondLst>
                    <p:cond delay="indefinite"/>
                  </p:stCondLst>
                  <p:endCondLst>
                    <p:cond evt="onStopAudio" delay="0">
                      <p:tgtEl>
                        <p:sldTgt/>
                      </p:tgtEl>
                    </p:cond>
                  </p:endCondLst>
                </p:cTn>
                <p:tgtEl>
                  <p:spTgt spid="8"/>
                </p:tgtEl>
              </p:cMediaNode>
            </p:audio>
            <p:audio>
              <p:cMediaNode>
                <p:cTn id="4" fill="hold" display="1">
                  <p:stCondLst>
                    <p:cond delay="indefinite"/>
                  </p:stCondLst>
                  <p:endCondLst>
                    <p:cond evt="onStopAudio" delay="0">
                      <p:tgtEl>
                        <p:sldTgt/>
                      </p:tgtEl>
                    </p:cond>
                  </p:endCondLst>
                </p:cTn>
                <p:tgtEl>
                  <p:spTgt spid="9"/>
                </p:tgtEl>
              </p:cMediaNode>
            </p:audio>
            <p:audio>
              <p:cMediaNode>
                <p:cTn id="5" fill="hold" display="1">
                  <p:stCondLst>
                    <p:cond delay="indefinite"/>
                  </p:stCondLst>
                  <p:endCondLst>
                    <p:cond evt="onStopAudio" delay="0">
                      <p:tgtEl>
                        <p:sldTgt/>
                      </p:tgtEl>
                    </p:cond>
                  </p:endCondLst>
                </p:cTn>
                <p:tgtEl>
                  <p:spTgt spid="10"/>
                </p:tgtEl>
              </p:cMediaNode>
            </p:audio>
            <p:audio>
              <p:cMediaNode>
                <p:cTn id="6" fill="hold" display="1">
                  <p:stCondLst>
                    <p:cond delay="indefinite"/>
                  </p:stCondLst>
                  <p:endCondLst>
                    <p:cond evt="onStopAudio" delay="0">
                      <p:tgtEl>
                        <p:sldTgt/>
                      </p:tgtEl>
                    </p:cond>
                  </p:endCondLst>
                </p:cTn>
                <p:tgtEl>
                  <p:spTgt spid="20"/>
                </p:tgtEl>
              </p:cMediaNode>
            </p:audio>
            <p:audio>
              <p:cMediaNode>
                <p:cTn id="7" fill="hold" display="1">
                  <p:stCondLst>
                    <p:cond delay="indefinite"/>
                  </p:stCondLst>
                  <p:endCondLst>
                    <p:cond evt="onStopAudio" delay="0">
                      <p:tgtEl>
                        <p:sldTgt/>
                      </p:tgtEl>
                    </p:cond>
                  </p:endCondLst>
                </p:cTn>
                <p:tgtEl>
                  <p:spTgt spid="21"/>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additive="base">
                                        <p:cTn id="12" dur="indefinite" fill="hold"/>
                                        <p:tgtEl>
                                          <p:spTgt spid="7"/>
                                        </p:tgtEl>
                                      </p:cBhvr>
                                    </p:cmd>
                                  </p:childTnLst>
                                </p:cTn>
                              </p:par>
                            </p:childTnLst>
                          </p:cTn>
                        </p:par>
                      </p:childTnLst>
                    </p:cTn>
                  </p:par>
                </p:childTnLst>
              </p:cTn>
              <p:nextCondLst>
                <p:cond evt="onClick" delay="0">
                  <p:tgtEl>
                    <p:spTgt spid="7"/>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additive="base">
                                        <p:cTn id="17" dur="indefinite" fill="hold"/>
                                        <p:tgtEl>
                                          <p:spTgt spid="8"/>
                                        </p:tgtEl>
                                      </p:cBhvr>
                                    </p:cmd>
                                  </p:childTnLst>
                                </p:cTn>
                              </p:par>
                            </p:childTnLst>
                          </p:cTn>
                        </p:par>
                      </p:childTnLst>
                    </p:cTn>
                  </p:par>
                </p:childTnLst>
              </p:cTn>
              <p:nextCondLst>
                <p:cond evt="onClick" delay="0">
                  <p:tgtEl>
                    <p:spTgt spid="8"/>
                  </p:tgtEl>
                </p:cond>
              </p:nextCondLst>
            </p:seq>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additive="base">
                                        <p:cTn id="22" dur="indefinite" fill="hold"/>
                                        <p:tgtEl>
                                          <p:spTgt spid="10"/>
                                        </p:tgtEl>
                                      </p:cBhvr>
                                    </p:cmd>
                                  </p:childTnLst>
                                </p:cTn>
                              </p:par>
                            </p:childTnLst>
                          </p:cTn>
                        </p:par>
                      </p:childTnLst>
                    </p:cTn>
                  </p:par>
                </p:childTnLst>
              </p:cTn>
              <p:nextCondLst>
                <p:cond evt="onClick" delay="0">
                  <p:tgtEl>
                    <p:spTgt spid="10"/>
                  </p:tgtEl>
                </p:cond>
              </p:nextCondLst>
            </p:seq>
            <p:seq concurrent="1" nextAc="seek">
              <p:cTn id="23" restart="whenNotActive" fill="hold" evtFilter="cancelBubble" nodeType="interactiveSeq">
                <p:stCondLst>
                  <p:cond evt="onClick" delay="0">
                    <p:tgtEl>
                      <p:spTgt spid="20"/>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additive="base">
                                        <p:cTn id="27" dur="indefinite" fill="hold"/>
                                        <p:tgtEl>
                                          <p:spTgt spid="20"/>
                                        </p:tgtEl>
                                      </p:cBhvr>
                                    </p:cmd>
                                  </p:childTnLst>
                                </p:cTn>
                              </p:par>
                            </p:childTnLst>
                          </p:cTn>
                        </p:par>
                      </p:childTnLst>
                    </p:cTn>
                  </p:par>
                </p:childTnLst>
              </p:cTn>
              <p:nextCondLst>
                <p:cond evt="onClick" delay="0">
                  <p:tgtEl>
                    <p:spTgt spid="20"/>
                  </p:tgtEl>
                </p:cond>
              </p:nextCondLst>
            </p:seq>
            <p:seq concurrent="1" nextAc="seek">
              <p:cTn id="28" restart="whenNotActive" fill="hold" evtFilter="cancelBubble" nodeType="interactiveSeq">
                <p:stCondLst>
                  <p:cond evt="onClick" delay="0">
                    <p:tgtEl>
                      <p:spTgt spid="9"/>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additive="base">
                                        <p:cTn id="32" dur="indefinite" fill="hold"/>
                                        <p:tgtEl>
                                          <p:spTgt spid="9"/>
                                        </p:tgtEl>
                                      </p:cBhvr>
                                    </p:cmd>
                                  </p:childTnLst>
                                </p:cTn>
                              </p:par>
                            </p:childTnLst>
                          </p:cTn>
                        </p:par>
                      </p:childTnLst>
                    </p:cTn>
                  </p:par>
                </p:childTnLst>
              </p:cTn>
              <p:nextCondLst>
                <p:cond evt="onClick" delay="0">
                  <p:tgtEl>
                    <p:spTgt spid="9"/>
                  </p:tgtEl>
                </p:cond>
              </p:nextCondLst>
            </p:seq>
            <p:seq concurrent="1" nextAc="seek">
              <p:cTn id="33" restart="whenNotActive" fill="hold" evtFilter="cancelBubble" nodeType="interactiveSeq">
                <p:stCondLst>
                  <p:cond evt="onClick" delay="0">
                    <p:tgtEl>
                      <p:spTgt spid="21"/>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additive="base">
                                        <p:cTn id="37" dur="indefinite"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5039139"/>
            <a:ext cx="1818861" cy="1818861"/>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直角三角形 5"/>
          <p:cNvSpPr/>
          <p:nvPr/>
        </p:nvSpPr>
        <p:spPr>
          <a:xfrm flipH="1" flipV="1">
            <a:off x="9786082" y="-1"/>
            <a:ext cx="2405917" cy="2405917"/>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5227091" y="1694838"/>
            <a:ext cx="1446530" cy="3153410"/>
          </a:xfrm>
          <a:prstGeom prst="rect">
            <a:avLst/>
          </a:prstGeom>
          <a:noFill/>
        </p:spPr>
        <p:txBody>
          <a:bodyPr wrap="none" rtlCol="0">
            <a:spAutoFit/>
          </a:bodyPr>
          <a:lstStyle/>
          <a:p>
            <a:r>
              <a:rPr lang="en-US" altLang="zh-CN" sz="19900" b="1" dirty="0">
                <a:solidFill>
                  <a:srgbClr val="174994">
                    <a:alpha val="38000"/>
                  </a:srgbClr>
                </a:solidFill>
                <a:latin typeface="Times New Roman" panose="02020503050405090304" charset="0"/>
                <a:ea typeface="思源黑体" panose="020B0400000000000000" charset="-122"/>
              </a:rPr>
              <a:t>4</a:t>
            </a:r>
          </a:p>
        </p:txBody>
      </p:sp>
      <p:sp>
        <p:nvSpPr>
          <p:cNvPr id="9" name="文本框 8"/>
          <p:cNvSpPr txBox="1"/>
          <p:nvPr/>
        </p:nvSpPr>
        <p:spPr>
          <a:xfrm>
            <a:off x="4186741" y="2782669"/>
            <a:ext cx="3839513" cy="646331"/>
          </a:xfrm>
          <a:prstGeom prst="rect">
            <a:avLst/>
          </a:prstGeom>
          <a:noFill/>
        </p:spPr>
        <p:txBody>
          <a:bodyPr wrap="none" rtlCol="0">
            <a:spAutoFit/>
          </a:bodyPr>
          <a:lstStyle/>
          <a:p>
            <a:r>
              <a:rPr lang="en-US" altLang="zh-CN" sz="3600" dirty="0">
                <a:latin typeface="Times New Roman" panose="02020503050405090304" charset="0"/>
                <a:ea typeface="思源黑体" panose="020B0400000000000000" charset="-122"/>
              </a:rPr>
              <a:t>Complex Sentences</a:t>
            </a:r>
          </a:p>
        </p:txBody>
      </p:sp>
      <p:sp>
        <p:nvSpPr>
          <p:cNvPr id="11" name="矩形 10"/>
          <p:cNvSpPr/>
          <p:nvPr/>
        </p:nvSpPr>
        <p:spPr>
          <a:xfrm flipV="1">
            <a:off x="3487189" y="3512166"/>
            <a:ext cx="5238619" cy="4571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13" y="78833"/>
            <a:ext cx="2554357" cy="5389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93913" y="0"/>
            <a:ext cx="4564464" cy="6858000"/>
          </a:xfrm>
          <a:prstGeom prst="rect">
            <a:avLst/>
          </a:prstGeom>
          <a:solidFill>
            <a:srgbClr val="1749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2123620" y="3137217"/>
            <a:ext cx="2305050" cy="583565"/>
          </a:xfrm>
          <a:prstGeom prst="rect">
            <a:avLst/>
          </a:prstGeom>
          <a:noFill/>
          <a:ln>
            <a:noFill/>
          </a:ln>
        </p:spPr>
        <p:txBody>
          <a:bodyPr wrap="none" rtlCol="0">
            <a:spAutoFit/>
          </a:bodyPr>
          <a:lstStyle/>
          <a:p>
            <a:r>
              <a:rPr lang="en-US" altLang="zh-CN" sz="3200" dirty="0">
                <a:solidFill>
                  <a:schemeClr val="bg1"/>
                </a:solidFill>
                <a:latin typeface="Times New Roman" panose="02020503050405090304" charset="0"/>
                <a:ea typeface="思源黑体" panose="020B0400000000000000" charset="-122"/>
              </a:rPr>
              <a:t>CONTENTS</a:t>
            </a:r>
          </a:p>
        </p:txBody>
      </p:sp>
      <p:cxnSp>
        <p:nvCxnSpPr>
          <p:cNvPr id="10" name="直接连接符 9"/>
          <p:cNvCxnSpPr/>
          <p:nvPr/>
        </p:nvCxnSpPr>
        <p:spPr>
          <a:xfrm>
            <a:off x="7548218" y="1442542"/>
            <a:ext cx="0" cy="50279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6633624" y="1088029"/>
            <a:ext cx="4043825" cy="614858"/>
            <a:chOff x="6633624" y="1088029"/>
            <a:chExt cx="4043825" cy="614858"/>
          </a:xfrm>
        </p:grpSpPr>
        <p:sp>
          <p:nvSpPr>
            <p:cNvPr id="54" name="椭圆 53"/>
            <p:cNvSpPr/>
            <p:nvPr/>
          </p:nvSpPr>
          <p:spPr>
            <a:xfrm>
              <a:off x="6633624" y="1088029"/>
              <a:ext cx="614858" cy="614858"/>
            </a:xfrm>
            <a:prstGeom prst="ellips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6754143" y="1164626"/>
              <a:ext cx="373820" cy="461665"/>
            </a:xfrm>
            <a:prstGeom prst="rect">
              <a:avLst/>
            </a:prstGeom>
            <a:noFill/>
          </p:spPr>
          <p:txBody>
            <a:bodyPr wrap="none" rtlCol="0">
              <a:spAutoFit/>
            </a:bodyPr>
            <a:lstStyle/>
            <a:p>
              <a:r>
                <a:rPr lang="en-US" altLang="zh-CN" sz="2400" b="1" dirty="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sp>
          <p:nvSpPr>
            <p:cNvPr id="12" name="文本框 11"/>
            <p:cNvSpPr txBox="1"/>
            <p:nvPr/>
          </p:nvSpPr>
          <p:spPr>
            <a:xfrm>
              <a:off x="7519212" y="1164624"/>
              <a:ext cx="3158237" cy="461665"/>
            </a:xfrm>
            <a:prstGeom prst="rect">
              <a:avLst/>
            </a:prstGeom>
            <a:noFill/>
          </p:spPr>
          <p:txBody>
            <a:bodyPr wrap="none" rtlCol="0">
              <a:spAutoFit/>
            </a:bodyPr>
            <a:lstStyle/>
            <a:p>
              <a:r>
                <a:rPr lang="en-US" altLang="zh-CN" sz="2400" dirty="0">
                  <a:latin typeface="Times New Roman" panose="02020503050405090304" charset="0"/>
                  <a:ea typeface="思源黑体" panose="020B0400000000000000" charset="-122"/>
                </a:rPr>
                <a:t>Author and Background</a:t>
              </a:r>
            </a:p>
          </p:txBody>
        </p:sp>
      </p:grpSp>
      <p:pic>
        <p:nvPicPr>
          <p:cNvPr id="53" name="图片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9035" y="154918"/>
            <a:ext cx="2874220" cy="606486"/>
          </a:xfrm>
          <a:prstGeom prst="rect">
            <a:avLst/>
          </a:prstGeom>
        </p:spPr>
      </p:pic>
      <p:grpSp>
        <p:nvGrpSpPr>
          <p:cNvPr id="70" name="组合 69"/>
          <p:cNvGrpSpPr/>
          <p:nvPr/>
        </p:nvGrpSpPr>
        <p:grpSpPr>
          <a:xfrm>
            <a:off x="6633624" y="2216195"/>
            <a:ext cx="3126907" cy="614858"/>
            <a:chOff x="6633624" y="1088029"/>
            <a:chExt cx="3126907" cy="614858"/>
          </a:xfrm>
        </p:grpSpPr>
        <p:sp>
          <p:nvSpPr>
            <p:cNvPr id="71" name="椭圆 70"/>
            <p:cNvSpPr/>
            <p:nvPr/>
          </p:nvSpPr>
          <p:spPr>
            <a:xfrm>
              <a:off x="6633624" y="1088029"/>
              <a:ext cx="614858" cy="614858"/>
            </a:xfrm>
            <a:prstGeom prst="ellips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文本框 71"/>
            <p:cNvSpPr txBox="1"/>
            <p:nvPr/>
          </p:nvSpPr>
          <p:spPr>
            <a:xfrm>
              <a:off x="6738053" y="1164623"/>
              <a:ext cx="373820" cy="461665"/>
            </a:xfrm>
            <a:prstGeom prst="rect">
              <a:avLst/>
            </a:prstGeom>
            <a:noFill/>
          </p:spPr>
          <p:txBody>
            <a:bodyPr wrap="none" rtlCol="0">
              <a:spAutoFit/>
            </a:bodyPr>
            <a:lstStyle/>
            <a:p>
              <a:r>
                <a:rPr lang="en-US" altLang="zh-CN" sz="2400" b="1" dirty="0">
                  <a:solidFill>
                    <a:schemeClr val="bg1"/>
                  </a:solidFill>
                  <a:latin typeface="微软雅黑" pitchFamily="34" charset="-122"/>
                  <a:ea typeface="微软雅黑" pitchFamily="34" charset="-122"/>
                </a:rPr>
                <a:t>2</a:t>
              </a:r>
              <a:endParaRPr lang="zh-CN" altLang="en-US" sz="2400" b="1" dirty="0">
                <a:solidFill>
                  <a:schemeClr val="bg1"/>
                </a:solidFill>
                <a:latin typeface="微软雅黑" pitchFamily="34" charset="-122"/>
                <a:ea typeface="微软雅黑" pitchFamily="34" charset="-122"/>
              </a:endParaRPr>
            </a:p>
          </p:txBody>
        </p:sp>
        <p:sp>
          <p:nvSpPr>
            <p:cNvPr id="73" name="文本框 72"/>
            <p:cNvSpPr txBox="1"/>
            <p:nvPr/>
          </p:nvSpPr>
          <p:spPr>
            <a:xfrm>
              <a:off x="7519212" y="1164624"/>
              <a:ext cx="2241319" cy="461665"/>
            </a:xfrm>
            <a:prstGeom prst="rect">
              <a:avLst/>
            </a:prstGeom>
            <a:noFill/>
          </p:spPr>
          <p:txBody>
            <a:bodyPr wrap="none" rtlCol="0">
              <a:spAutoFit/>
            </a:bodyPr>
            <a:lstStyle/>
            <a:p>
              <a:r>
                <a:rPr lang="en-US" altLang="zh-CN" sz="2400" dirty="0">
                  <a:latin typeface="Times New Roman" panose="02020503050405090304" charset="0"/>
                  <a:ea typeface="思源黑体" panose="020B0400000000000000" charset="-122"/>
                </a:rPr>
                <a:t>Article Structure</a:t>
              </a:r>
            </a:p>
          </p:txBody>
        </p:sp>
      </p:grpSp>
      <p:grpSp>
        <p:nvGrpSpPr>
          <p:cNvPr id="74" name="组合 73"/>
          <p:cNvGrpSpPr/>
          <p:nvPr/>
        </p:nvGrpSpPr>
        <p:grpSpPr>
          <a:xfrm>
            <a:off x="6633624" y="3344361"/>
            <a:ext cx="3840243" cy="614858"/>
            <a:chOff x="6633624" y="1088029"/>
            <a:chExt cx="3840243" cy="614858"/>
          </a:xfrm>
        </p:grpSpPr>
        <p:sp>
          <p:nvSpPr>
            <p:cNvPr id="75" name="椭圆 74"/>
            <p:cNvSpPr/>
            <p:nvPr/>
          </p:nvSpPr>
          <p:spPr>
            <a:xfrm>
              <a:off x="6633624" y="1088029"/>
              <a:ext cx="614858" cy="614858"/>
            </a:xfrm>
            <a:prstGeom prst="ellips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文本框 75"/>
            <p:cNvSpPr txBox="1"/>
            <p:nvPr/>
          </p:nvSpPr>
          <p:spPr>
            <a:xfrm>
              <a:off x="6755320" y="1153684"/>
              <a:ext cx="373820" cy="461665"/>
            </a:xfrm>
            <a:prstGeom prst="rect">
              <a:avLst/>
            </a:prstGeom>
            <a:noFill/>
          </p:spPr>
          <p:txBody>
            <a:bodyPr wrap="none" rtlCol="0">
              <a:spAutoFit/>
            </a:bodyPr>
            <a:lstStyle/>
            <a:p>
              <a:r>
                <a:rPr lang="en-US" altLang="zh-CN" sz="2400" b="1" dirty="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sp>
          <p:nvSpPr>
            <p:cNvPr id="77" name="文本框 76"/>
            <p:cNvSpPr txBox="1"/>
            <p:nvPr/>
          </p:nvSpPr>
          <p:spPr>
            <a:xfrm>
              <a:off x="7519212" y="1164624"/>
              <a:ext cx="2954655" cy="461665"/>
            </a:xfrm>
            <a:prstGeom prst="rect">
              <a:avLst/>
            </a:prstGeom>
            <a:noFill/>
          </p:spPr>
          <p:txBody>
            <a:bodyPr wrap="square" rtlCol="0">
              <a:spAutoFit/>
            </a:bodyPr>
            <a:lstStyle/>
            <a:p>
              <a:r>
                <a:rPr lang="en-US" altLang="zh-CN" sz="2400" dirty="0">
                  <a:latin typeface="Times New Roman" panose="02020503050405090304" charset="0"/>
                  <a:ea typeface="思源黑体" panose="020B0400000000000000" charset="-122"/>
                </a:rPr>
                <a:t>Vocabulary</a:t>
              </a:r>
            </a:p>
          </p:txBody>
        </p:sp>
      </p:grpSp>
      <p:grpSp>
        <p:nvGrpSpPr>
          <p:cNvPr id="78" name="组合 77"/>
          <p:cNvGrpSpPr/>
          <p:nvPr/>
        </p:nvGrpSpPr>
        <p:grpSpPr>
          <a:xfrm>
            <a:off x="6633624" y="4472527"/>
            <a:ext cx="3840243" cy="614858"/>
            <a:chOff x="6633624" y="1088029"/>
            <a:chExt cx="3840243" cy="614858"/>
          </a:xfrm>
        </p:grpSpPr>
        <p:sp>
          <p:nvSpPr>
            <p:cNvPr id="79" name="椭圆 78"/>
            <p:cNvSpPr/>
            <p:nvPr/>
          </p:nvSpPr>
          <p:spPr>
            <a:xfrm>
              <a:off x="6633624" y="1088029"/>
              <a:ext cx="614858" cy="614858"/>
            </a:xfrm>
            <a:prstGeom prst="ellips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文本框 79"/>
            <p:cNvSpPr txBox="1"/>
            <p:nvPr/>
          </p:nvSpPr>
          <p:spPr>
            <a:xfrm>
              <a:off x="6738053" y="1164624"/>
              <a:ext cx="373820" cy="461665"/>
            </a:xfrm>
            <a:prstGeom prst="rect">
              <a:avLst/>
            </a:prstGeom>
            <a:noFill/>
          </p:spPr>
          <p:txBody>
            <a:bodyPr wrap="none" rtlCol="0">
              <a:spAutoFit/>
            </a:bodyPr>
            <a:lstStyle/>
            <a:p>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sp>
          <p:nvSpPr>
            <p:cNvPr id="81" name="文本框 80"/>
            <p:cNvSpPr txBox="1"/>
            <p:nvPr/>
          </p:nvSpPr>
          <p:spPr>
            <a:xfrm>
              <a:off x="7519212" y="1164624"/>
              <a:ext cx="2954655" cy="461665"/>
            </a:xfrm>
            <a:prstGeom prst="rect">
              <a:avLst/>
            </a:prstGeom>
            <a:noFill/>
          </p:spPr>
          <p:txBody>
            <a:bodyPr wrap="square" rtlCol="0">
              <a:spAutoFit/>
            </a:bodyPr>
            <a:lstStyle/>
            <a:p>
              <a:r>
                <a:rPr lang="en-US" altLang="zh-CN" sz="2400" dirty="0">
                  <a:latin typeface="Times New Roman" panose="02020503050405090304" charset="0"/>
                  <a:ea typeface="思源黑体" panose="020B0400000000000000" charset="-122"/>
                </a:rPr>
                <a:t>Complex Sentences</a:t>
              </a:r>
            </a:p>
          </p:txBody>
        </p:sp>
      </p:grpSp>
      <p:grpSp>
        <p:nvGrpSpPr>
          <p:cNvPr id="82" name="组合 81"/>
          <p:cNvGrpSpPr/>
          <p:nvPr/>
        </p:nvGrpSpPr>
        <p:grpSpPr>
          <a:xfrm>
            <a:off x="6633624" y="5600693"/>
            <a:ext cx="3840243" cy="614858"/>
            <a:chOff x="6633624" y="1088029"/>
            <a:chExt cx="3840243" cy="614858"/>
          </a:xfrm>
        </p:grpSpPr>
        <p:sp>
          <p:nvSpPr>
            <p:cNvPr id="83" name="椭圆 82"/>
            <p:cNvSpPr/>
            <p:nvPr/>
          </p:nvSpPr>
          <p:spPr>
            <a:xfrm>
              <a:off x="6633624" y="1088029"/>
              <a:ext cx="614858" cy="614858"/>
            </a:xfrm>
            <a:prstGeom prst="ellips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文本框 83"/>
            <p:cNvSpPr txBox="1"/>
            <p:nvPr/>
          </p:nvSpPr>
          <p:spPr>
            <a:xfrm>
              <a:off x="6754143" y="1180710"/>
              <a:ext cx="373820" cy="461665"/>
            </a:xfrm>
            <a:prstGeom prst="rect">
              <a:avLst/>
            </a:prstGeom>
            <a:noFill/>
          </p:spPr>
          <p:txBody>
            <a:bodyPr wrap="none" rtlCol="0">
              <a:spAutoFit/>
            </a:bodyPr>
            <a:lstStyle/>
            <a:p>
              <a:r>
                <a:rPr lang="en-US" altLang="zh-CN" sz="2400" b="1" dirty="0">
                  <a:solidFill>
                    <a:schemeClr val="bg1"/>
                  </a:solidFill>
                  <a:latin typeface="微软雅黑" pitchFamily="34" charset="-122"/>
                  <a:ea typeface="微软雅黑" pitchFamily="34" charset="-122"/>
                </a:rPr>
                <a:t>5</a:t>
              </a:r>
              <a:endParaRPr lang="zh-CN" altLang="en-US" sz="2400" b="1" dirty="0">
                <a:solidFill>
                  <a:schemeClr val="bg1"/>
                </a:solidFill>
                <a:latin typeface="微软雅黑" pitchFamily="34" charset="-122"/>
                <a:ea typeface="微软雅黑" pitchFamily="34" charset="-122"/>
              </a:endParaRPr>
            </a:p>
          </p:txBody>
        </p:sp>
        <p:sp>
          <p:nvSpPr>
            <p:cNvPr id="85" name="文本框 84"/>
            <p:cNvSpPr txBox="1"/>
            <p:nvPr/>
          </p:nvSpPr>
          <p:spPr>
            <a:xfrm>
              <a:off x="7519212" y="1164624"/>
              <a:ext cx="2954655" cy="461665"/>
            </a:xfrm>
            <a:prstGeom prst="rect">
              <a:avLst/>
            </a:prstGeom>
            <a:noFill/>
          </p:spPr>
          <p:txBody>
            <a:bodyPr wrap="square" rtlCol="0">
              <a:spAutoFit/>
            </a:bodyPr>
            <a:lstStyle/>
            <a:p>
              <a:r>
                <a:rPr lang="en-US" altLang="zh-CN" sz="2400" dirty="0">
                  <a:latin typeface="Times New Roman" panose="02020503050405090304" charset="0"/>
                  <a:ea typeface="思源黑体" panose="020B0400000000000000" charset="-122"/>
                </a:rPr>
                <a:t>Reading Skills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BC4AC-7311-74C3-94C9-8FBC96D399F6}"/>
            </a:ext>
          </a:extLst>
        </p:cNvPr>
        <p:cNvGrpSpPr/>
        <p:nvPr/>
      </p:nvGrpSpPr>
      <p:grpSpPr>
        <a:xfrm>
          <a:off x="0" y="0"/>
          <a:ext cx="0" cy="0"/>
          <a:chOff x="0" y="0"/>
          <a:chExt cx="0" cy="0"/>
        </a:xfrm>
      </p:grpSpPr>
      <p:sp>
        <p:nvSpPr>
          <p:cNvPr id="81" name="矩形 80">
            <a:extLst>
              <a:ext uri="{FF2B5EF4-FFF2-40B4-BE49-F238E27FC236}">
                <a16:creationId xmlns:a16="http://schemas.microsoft.com/office/drawing/2014/main" id="{2851271B-D936-64DA-3720-BB9CED406CDE}"/>
              </a:ext>
            </a:extLst>
          </p:cNvPr>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a:extLst>
              <a:ext uri="{FF2B5EF4-FFF2-40B4-BE49-F238E27FC236}">
                <a16:creationId xmlns:a16="http://schemas.microsoft.com/office/drawing/2014/main" id="{516DC4F5-3650-B332-14C2-E35549A6A6D5}"/>
              </a:ext>
            </a:extLst>
          </p:cNvPr>
          <p:cNvSpPr/>
          <p:nvPr/>
        </p:nvSpPr>
        <p:spPr>
          <a:xfrm>
            <a:off x="8392774" y="0"/>
            <a:ext cx="2060295"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a:extLst>
              <a:ext uri="{FF2B5EF4-FFF2-40B4-BE49-F238E27FC236}">
                <a16:creationId xmlns:a16="http://schemas.microsoft.com/office/drawing/2014/main" id="{D5A288DC-17E9-40AD-3A2B-5AEA3E13A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sp>
        <p:nvSpPr>
          <p:cNvPr id="93" name="等腰三角形 92">
            <a:extLst>
              <a:ext uri="{FF2B5EF4-FFF2-40B4-BE49-F238E27FC236}">
                <a16:creationId xmlns:a16="http://schemas.microsoft.com/office/drawing/2014/main" id="{C462201E-1CE3-8EED-4650-AD6EDD4F4F0E}"/>
              </a:ext>
            </a:extLst>
          </p:cNvPr>
          <p:cNvSpPr/>
          <p:nvPr/>
        </p:nvSpPr>
        <p:spPr>
          <a:xfrm>
            <a:off x="9117092"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a:extLst>
              <a:ext uri="{FF2B5EF4-FFF2-40B4-BE49-F238E27FC236}">
                <a16:creationId xmlns:a16="http://schemas.microsoft.com/office/drawing/2014/main" id="{7F44886E-CEBE-D43C-9ABB-152646903B4D}"/>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3" name="文本框 2">
            <a:extLst>
              <a:ext uri="{FF2B5EF4-FFF2-40B4-BE49-F238E27FC236}">
                <a16:creationId xmlns:a16="http://schemas.microsoft.com/office/drawing/2014/main" id="{6910EC50-06CF-F0FF-7930-99124F53CC15}"/>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4" name="直接连接符 3">
            <a:extLst>
              <a:ext uri="{FF2B5EF4-FFF2-40B4-BE49-F238E27FC236}">
                <a16:creationId xmlns:a16="http://schemas.microsoft.com/office/drawing/2014/main" id="{127BCB34-3E44-481A-0F3F-F4B8B45B1E65}"/>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CC65F898-DAF5-A3B8-26C1-3803FD215B9A}"/>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253BE19-EDB1-A325-7DFB-8AE7C3DC4AC6}"/>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8B420B9-1508-7BF5-96D1-58E15D60B6B3}"/>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C5DA5EC-AE2F-37E1-E48E-787E4995ED50}"/>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10" name="文本框 9">
            <a:extLst>
              <a:ext uri="{FF2B5EF4-FFF2-40B4-BE49-F238E27FC236}">
                <a16:creationId xmlns:a16="http://schemas.microsoft.com/office/drawing/2014/main" id="{E1A206FF-D3AF-6149-588D-3711A6449960}"/>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11" name="文本框 10">
            <a:extLst>
              <a:ext uri="{FF2B5EF4-FFF2-40B4-BE49-F238E27FC236}">
                <a16:creationId xmlns:a16="http://schemas.microsoft.com/office/drawing/2014/main" id="{ABEAB64A-8151-A5FE-0CE2-22D4E23F5CA3}"/>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18" name="矩形: 圆角 17">
            <a:extLst>
              <a:ext uri="{FF2B5EF4-FFF2-40B4-BE49-F238E27FC236}">
                <a16:creationId xmlns:a16="http://schemas.microsoft.com/office/drawing/2014/main" id="{47526B14-74CA-7FAA-5094-770D9E6D870A}"/>
              </a:ext>
            </a:extLst>
          </p:cNvPr>
          <p:cNvSpPr/>
          <p:nvPr/>
        </p:nvSpPr>
        <p:spPr>
          <a:xfrm>
            <a:off x="696000" y="1361380"/>
            <a:ext cx="10800000" cy="1440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en-US" altLang="zh-CN" sz="2400" dirty="0">
                <a:solidFill>
                  <a:schemeClr val="accent1"/>
                </a:solidFill>
                <a:latin typeface="Times New Roman" panose="02020603050405020304" pitchFamily="18" charset="0"/>
                <a:cs typeface="Times New Roman" panose="02020603050405020304" pitchFamily="18" charset="0"/>
              </a:rPr>
              <a:t>Para.1 /  Sentence 1 </a:t>
            </a:r>
          </a:p>
          <a:p>
            <a:pPr>
              <a:lnSpc>
                <a:spcPts val="3000"/>
              </a:lnSpc>
            </a:pPr>
            <a:r>
              <a:rPr lang="en-US" altLang="zh-CN" sz="2400" dirty="0">
                <a:solidFill>
                  <a:schemeClr val="tx1"/>
                </a:solidFill>
                <a:latin typeface="Times New Roman" panose="02020603050405020304" pitchFamily="18" charset="0"/>
                <a:cs typeface="Times New Roman" panose="02020603050405020304" pitchFamily="18" charset="0"/>
              </a:rPr>
              <a:t>Whereas computers use zeros and ones to store and manipulate data, the neurons in our brains transmit information in binary, on/off spikes known as action potentials.</a:t>
            </a:r>
          </a:p>
        </p:txBody>
      </p:sp>
      <p:sp>
        <p:nvSpPr>
          <p:cNvPr id="5" name="矩形: 圆角 4">
            <a:extLst>
              <a:ext uri="{FF2B5EF4-FFF2-40B4-BE49-F238E27FC236}">
                <a16:creationId xmlns:a16="http://schemas.microsoft.com/office/drawing/2014/main" id="{17A3AFC8-52CC-0C20-AED9-F9F8222B7435}"/>
              </a:ext>
            </a:extLst>
          </p:cNvPr>
          <p:cNvSpPr/>
          <p:nvPr/>
        </p:nvSpPr>
        <p:spPr>
          <a:xfrm>
            <a:off x="696000" y="3033981"/>
            <a:ext cx="10800000" cy="175842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en-US" altLang="zh-CN" sz="2400" dirty="0">
                <a:solidFill>
                  <a:schemeClr val="accent1"/>
                </a:solidFill>
                <a:latin typeface="Times New Roman" panose="02020603050405020304" pitchFamily="18" charset="0"/>
                <a:cs typeface="Times New Roman" panose="02020603050405020304" pitchFamily="18" charset="0"/>
              </a:rPr>
              <a:t>Para.1 /  Sentence 2       </a:t>
            </a:r>
            <a:r>
              <a:rPr lang="en-US" altLang="zh-CN" sz="2400" dirty="0">
                <a:solidFill>
                  <a:schemeClr val="tx1"/>
                </a:solidFill>
                <a:latin typeface="Times New Roman" panose="02020603050405020304" pitchFamily="18" charset="0"/>
                <a:cs typeface="Times New Roman" panose="02020603050405020304" pitchFamily="18" charset="0"/>
              </a:rPr>
              <a:t>      </a:t>
            </a:r>
          </a:p>
          <a:p>
            <a:pPr>
              <a:lnSpc>
                <a:spcPts val="3000"/>
              </a:lnSpc>
            </a:pPr>
            <a:r>
              <a:rPr lang="en-US" altLang="zh-CN" sz="2400" dirty="0">
                <a:solidFill>
                  <a:schemeClr val="tx1"/>
                </a:solidFill>
                <a:latin typeface="Times New Roman" panose="02020603050405020304" pitchFamily="18" charset="0"/>
                <a:cs typeface="Times New Roman" panose="02020603050405020304" pitchFamily="18" charset="0"/>
              </a:rPr>
              <a:t>This basic similarity is what underlies the burgeoning field of computational neuroscience, which hopes to understand how neuronal networks give rise to processes like memory and facial recognition.</a:t>
            </a:r>
          </a:p>
        </p:txBody>
      </p:sp>
      <p:sp>
        <p:nvSpPr>
          <p:cNvPr id="12" name="矩形: 圆角 11">
            <a:extLst>
              <a:ext uri="{FF2B5EF4-FFF2-40B4-BE49-F238E27FC236}">
                <a16:creationId xmlns:a16="http://schemas.microsoft.com/office/drawing/2014/main" id="{D770D843-F0A5-0E12-0F04-6643168BE162}"/>
              </a:ext>
            </a:extLst>
          </p:cNvPr>
          <p:cNvSpPr/>
          <p:nvPr/>
        </p:nvSpPr>
        <p:spPr>
          <a:xfrm>
            <a:off x="696000" y="5025002"/>
            <a:ext cx="10800000" cy="1440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en-US" altLang="zh-CN" sz="2400" dirty="0">
                <a:solidFill>
                  <a:schemeClr val="accent1"/>
                </a:solidFill>
                <a:latin typeface="Times New Roman" panose="02020603050405020304" pitchFamily="18" charset="0"/>
                <a:cs typeface="Times New Roman" panose="02020603050405020304" pitchFamily="18" charset="0"/>
              </a:rPr>
              <a:t>Para.4 /  Sentence 4       </a:t>
            </a:r>
            <a:r>
              <a:rPr lang="en-US" altLang="zh-CN" sz="2400" dirty="0">
                <a:solidFill>
                  <a:schemeClr val="tx1"/>
                </a:solidFill>
                <a:latin typeface="Times New Roman" panose="02020603050405020304" pitchFamily="18" charset="0"/>
                <a:cs typeface="Times New Roman" panose="02020603050405020304" pitchFamily="18" charset="0"/>
              </a:rPr>
              <a:t>            </a:t>
            </a:r>
          </a:p>
          <a:p>
            <a:pPr>
              <a:lnSpc>
                <a:spcPts val="3000"/>
              </a:lnSpc>
            </a:pPr>
            <a:r>
              <a:rPr lang="en-US" altLang="zh-CN" sz="2400" dirty="0">
                <a:solidFill>
                  <a:schemeClr val="tx1"/>
                </a:solidFill>
                <a:latin typeface="Times New Roman" panose="02020603050405020304" pitchFamily="18" charset="0"/>
                <a:cs typeface="Times New Roman" panose="02020603050405020304" pitchFamily="18" charset="0"/>
              </a:rPr>
              <a:t>If they could accurately recreate the behaviours and structures of a biological brain, their computer simulation should shed light on both normal cognition and disorders.</a:t>
            </a:r>
          </a:p>
        </p:txBody>
      </p:sp>
      <p:sp>
        <p:nvSpPr>
          <p:cNvPr id="13" name="矩形 12">
            <a:extLst>
              <a:ext uri="{FF2B5EF4-FFF2-40B4-BE49-F238E27FC236}">
                <a16:creationId xmlns:a16="http://schemas.microsoft.com/office/drawing/2014/main" id="{251B5109-B17A-5012-1CCC-81BBE3D7BD8C}"/>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14</a:t>
            </a:r>
            <a:endParaRPr lang="zh-CN" b="1" dirty="0">
              <a:solidFill>
                <a:schemeClr val="lt1"/>
              </a:solidFill>
              <a:latin typeface="微软雅黑" pitchFamily="34" charset="-122"/>
              <a:ea typeface="微软雅黑" pitchFamily="34" charset="-122"/>
            </a:endParaRPr>
          </a:p>
        </p:txBody>
      </p:sp>
    </p:spTree>
    <p:extLst>
      <p:ext uri="{BB962C8B-B14F-4D97-AF65-F5344CB8AC3E}">
        <p14:creationId xmlns:p14="http://schemas.microsoft.com/office/powerpoint/2010/main" val="1586525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p:cNvSpPr/>
          <p:nvPr/>
        </p:nvSpPr>
        <p:spPr>
          <a:xfrm>
            <a:off x="8392774" y="0"/>
            <a:ext cx="2060295"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sp>
        <p:nvSpPr>
          <p:cNvPr id="93" name="等腰三角形 92"/>
          <p:cNvSpPr/>
          <p:nvPr/>
        </p:nvSpPr>
        <p:spPr>
          <a:xfrm>
            <a:off x="9117092"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a:extLst>
              <a:ext uri="{FF2B5EF4-FFF2-40B4-BE49-F238E27FC236}">
                <a16:creationId xmlns:a16="http://schemas.microsoft.com/office/drawing/2014/main" id="{0C78591D-36D9-99CF-4CC6-C4D68A0C3797}"/>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3" name="文本框 2">
            <a:extLst>
              <a:ext uri="{FF2B5EF4-FFF2-40B4-BE49-F238E27FC236}">
                <a16:creationId xmlns:a16="http://schemas.microsoft.com/office/drawing/2014/main" id="{14E6D64F-637D-B720-F68A-DA9C5E9B963F}"/>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4" name="直接连接符 3">
            <a:extLst>
              <a:ext uri="{FF2B5EF4-FFF2-40B4-BE49-F238E27FC236}">
                <a16:creationId xmlns:a16="http://schemas.microsoft.com/office/drawing/2014/main" id="{18418611-AC82-7B29-7037-7565BD43ADF4}"/>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6B828C6-3044-91BE-6160-55FD573C0469}"/>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6B03B717-AD2C-9E09-FC43-846356432F30}"/>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0489AC5-8ADF-F4EF-B430-67F34449B5BD}"/>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6A7A937-1AEE-2E54-871D-DDA2A330C036}"/>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10" name="文本框 9">
            <a:extLst>
              <a:ext uri="{FF2B5EF4-FFF2-40B4-BE49-F238E27FC236}">
                <a16:creationId xmlns:a16="http://schemas.microsoft.com/office/drawing/2014/main" id="{4AEB7C1A-4C25-2C74-7A36-073FD69BD7E2}"/>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11" name="文本框 10">
            <a:extLst>
              <a:ext uri="{FF2B5EF4-FFF2-40B4-BE49-F238E27FC236}">
                <a16:creationId xmlns:a16="http://schemas.microsoft.com/office/drawing/2014/main" id="{E40B470C-A396-2EB4-CD29-5E2E66D0B68A}"/>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15" name="文本框 14">
            <a:extLst>
              <a:ext uri="{FF2B5EF4-FFF2-40B4-BE49-F238E27FC236}">
                <a16:creationId xmlns:a16="http://schemas.microsoft.com/office/drawing/2014/main" id="{F9DEF71A-54F7-F0E6-C89C-CD210D5037CF}"/>
              </a:ext>
            </a:extLst>
          </p:cNvPr>
          <p:cNvSpPr txBox="1"/>
          <p:nvPr/>
        </p:nvSpPr>
        <p:spPr>
          <a:xfrm>
            <a:off x="254507" y="1470061"/>
            <a:ext cx="5846024" cy="584775"/>
          </a:xfrm>
          <a:prstGeom prst="rect">
            <a:avLst/>
          </a:prstGeom>
          <a:noFill/>
        </p:spPr>
        <p:txBody>
          <a:bodyPr wrap="none" rtlCol="0">
            <a:spAutoFit/>
          </a:bodyPr>
          <a:lstStyle/>
          <a:p>
            <a:r>
              <a:rPr lang="en-US" altLang="zh-CN" sz="3200" b="1" dirty="0">
                <a:solidFill>
                  <a:srgbClr val="174994"/>
                </a:solidFill>
                <a:latin typeface="Times New Roman" panose="02020603050405020304" charset="0"/>
                <a:ea typeface="思源黑体" panose="020B0400000000000000" charset="-122"/>
              </a:rPr>
              <a:t>1. Contrast Structure (Whereas)</a:t>
            </a:r>
            <a:endParaRPr lang="zh-CN" altLang="en-US" sz="3200" b="1" dirty="0">
              <a:solidFill>
                <a:srgbClr val="174994"/>
              </a:solidFill>
              <a:latin typeface="Times New Roman" panose="02020603050405020304" charset="0"/>
              <a:ea typeface="思源黑体" panose="020B0400000000000000" charset="-122"/>
            </a:endParaRPr>
          </a:p>
        </p:txBody>
      </p:sp>
      <p:sp>
        <p:nvSpPr>
          <p:cNvPr id="17" name="Text Box 7">
            <a:extLst>
              <a:ext uri="{FF2B5EF4-FFF2-40B4-BE49-F238E27FC236}">
                <a16:creationId xmlns:a16="http://schemas.microsoft.com/office/drawing/2014/main" id="{04310760-4F70-402F-852C-F0063EF8F7DF}"/>
              </a:ext>
            </a:extLst>
          </p:cNvPr>
          <p:cNvSpPr txBox="1">
            <a:spLocks noChangeArrowheads="1"/>
          </p:cNvSpPr>
          <p:nvPr/>
        </p:nvSpPr>
        <p:spPr>
          <a:xfrm>
            <a:off x="475253" y="3895140"/>
            <a:ext cx="11241493" cy="2888291"/>
          </a:xfrm>
          <a:prstGeom prst="rect">
            <a:avLst/>
          </a:prstGeom>
          <a:noFill/>
          <a:ln>
            <a:noFill/>
          </a:ln>
        </p:spPr>
        <p:txBody>
          <a:bodyPr wrap="square">
            <a:spAutoFit/>
          </a:bodyP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pPr>
              <a:lnSpc>
                <a:spcPct val="150000"/>
              </a:lnSpc>
            </a:pPr>
            <a:r>
              <a:rPr lang="en-US" altLang="zh-CN" sz="2800" b="1" dirty="0">
                <a:solidFill>
                  <a:srgbClr val="174994"/>
                </a:solidFill>
                <a:latin typeface="Times New Roman" panose="02020603050405020304" charset="0"/>
                <a:ea typeface="思源黑体" panose="020B0400000000000000" charset="-122"/>
              </a:rPr>
              <a:t>Key Grammar Points:</a:t>
            </a:r>
            <a:endParaRPr lang="en-US" altLang="zh-CN" sz="2000" b="1" dirty="0">
              <a:solidFill>
                <a:srgbClr val="174994"/>
              </a:solidFill>
              <a:latin typeface="Times New Roman" panose="02020603050405020304" charset="0"/>
              <a:ea typeface="思源黑体" panose="020B0400000000000000" charset="-122"/>
            </a:endParaRPr>
          </a:p>
          <a:p>
            <a:pPr lvl="2">
              <a:lnSpc>
                <a:spcPct val="150000"/>
              </a:lnSpc>
            </a:pPr>
            <a:r>
              <a:rPr lang="en-US" altLang="zh-CN" sz="2400" b="1" dirty="0">
                <a:latin typeface="Times New Roman" panose="02020603050405020304" charset="0"/>
                <a:ea typeface="思源黑体" panose="020B0400000000000000" charset="-122"/>
              </a:rPr>
              <a:t>· Whereas = introduces contrast (like “while” or “although”)</a:t>
            </a:r>
          </a:p>
          <a:p>
            <a:pPr lvl="2">
              <a:lnSpc>
                <a:spcPct val="150000"/>
              </a:lnSpc>
            </a:pPr>
            <a:r>
              <a:rPr lang="en-US" altLang="zh-CN" sz="2400" b="1" dirty="0">
                <a:latin typeface="Times New Roman" panose="02020603050405020304" charset="0"/>
                <a:ea typeface="思源黑体" panose="020B0400000000000000" charset="-122"/>
              </a:rPr>
              <a:t>· Main clause vs. Subordinate clause</a:t>
            </a:r>
          </a:p>
          <a:p>
            <a:pPr lvl="3">
              <a:lnSpc>
                <a:spcPct val="150000"/>
              </a:lnSpc>
            </a:pPr>
            <a:r>
              <a:rPr lang="en-US" altLang="zh-CN" sz="2400" dirty="0">
                <a:latin typeface="Times New Roman" panose="02020603050405020304" charset="0"/>
                <a:ea typeface="思源黑体" panose="020B0400000000000000" charset="-122"/>
              </a:rPr>
              <a:t>(M) the neurons in our brains transmit information in binary</a:t>
            </a:r>
          </a:p>
          <a:p>
            <a:pPr lvl="3">
              <a:lnSpc>
                <a:spcPct val="150000"/>
              </a:lnSpc>
            </a:pPr>
            <a:r>
              <a:rPr lang="en-US" altLang="zh-CN" sz="2400" dirty="0">
                <a:latin typeface="Times New Roman" panose="02020603050405020304" charset="0"/>
                <a:ea typeface="思源黑体" panose="020B0400000000000000" charset="-122"/>
              </a:rPr>
              <a:t>(S)  Whereas computers use zeros and ones...</a:t>
            </a:r>
          </a:p>
        </p:txBody>
      </p:sp>
      <p:sp>
        <p:nvSpPr>
          <p:cNvPr id="19" name="矩形: 圆角 18">
            <a:extLst>
              <a:ext uri="{FF2B5EF4-FFF2-40B4-BE49-F238E27FC236}">
                <a16:creationId xmlns:a16="http://schemas.microsoft.com/office/drawing/2014/main" id="{EA714E6A-F983-DA57-107F-9D1881C1CFE8}"/>
              </a:ext>
            </a:extLst>
          </p:cNvPr>
          <p:cNvSpPr/>
          <p:nvPr/>
        </p:nvSpPr>
        <p:spPr>
          <a:xfrm>
            <a:off x="696000" y="2164988"/>
            <a:ext cx="10800000" cy="1620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en-US" altLang="zh-CN" sz="2400" dirty="0">
                <a:solidFill>
                  <a:schemeClr val="accent1"/>
                </a:solidFill>
                <a:latin typeface="Times New Roman" panose="02020603050405020304" pitchFamily="18" charset="0"/>
                <a:cs typeface="Times New Roman" panose="02020603050405020304" pitchFamily="18" charset="0"/>
              </a:rPr>
              <a:t>Para.1 /  Sentence 1 </a:t>
            </a:r>
          </a:p>
          <a:p>
            <a:pPr>
              <a:lnSpc>
                <a:spcPts val="3000"/>
              </a:lnSpc>
            </a:pPr>
            <a:r>
              <a:rPr lang="en-US" altLang="zh-CN" sz="2400" dirty="0">
                <a:solidFill>
                  <a:srgbClr val="FF0000"/>
                </a:solidFill>
                <a:latin typeface="Times New Roman" panose="02020603050405020304" pitchFamily="18" charset="0"/>
                <a:cs typeface="Times New Roman" panose="02020603050405020304" pitchFamily="18" charset="0"/>
              </a:rPr>
              <a:t>Whereas</a:t>
            </a:r>
            <a:r>
              <a:rPr lang="en-US" altLang="zh-CN" sz="2400" dirty="0">
                <a:solidFill>
                  <a:schemeClr val="tx1"/>
                </a:solidFill>
                <a:latin typeface="Times New Roman" panose="02020603050405020304" pitchFamily="18" charset="0"/>
                <a:cs typeface="Times New Roman" panose="02020603050405020304" pitchFamily="18" charset="0"/>
              </a:rPr>
              <a:t> computers use zeros and ones to store and manipulate data, the neurons in our brains transmit information in binary, on/off spikes known as action potentials.</a:t>
            </a:r>
          </a:p>
        </p:txBody>
      </p:sp>
      <p:sp>
        <p:nvSpPr>
          <p:cNvPr id="5" name="矩形 4">
            <a:extLst>
              <a:ext uri="{FF2B5EF4-FFF2-40B4-BE49-F238E27FC236}">
                <a16:creationId xmlns:a16="http://schemas.microsoft.com/office/drawing/2014/main" id="{5DFFF469-6E6C-3CDB-819B-D6C9E6D5E16F}"/>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15</a:t>
            </a:r>
            <a:endParaRPr lang="zh-CN" b="1" dirty="0">
              <a:solidFill>
                <a:schemeClr val="lt1"/>
              </a:solidFill>
              <a:latin typeface="微软雅黑" pitchFamily="34" charset="-122"/>
              <a:ea typeface="微软雅黑"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5BA26-B2E0-6570-AB46-EF5B7FA87025}"/>
            </a:ext>
          </a:extLst>
        </p:cNvPr>
        <p:cNvGrpSpPr/>
        <p:nvPr/>
      </p:nvGrpSpPr>
      <p:grpSpPr>
        <a:xfrm>
          <a:off x="0" y="0"/>
          <a:ext cx="0" cy="0"/>
          <a:chOff x="0" y="0"/>
          <a:chExt cx="0" cy="0"/>
        </a:xfrm>
      </p:grpSpPr>
      <p:sp>
        <p:nvSpPr>
          <p:cNvPr id="81" name="矩形 80">
            <a:extLst>
              <a:ext uri="{FF2B5EF4-FFF2-40B4-BE49-F238E27FC236}">
                <a16:creationId xmlns:a16="http://schemas.microsoft.com/office/drawing/2014/main" id="{16DD31DA-3201-F542-9E9A-66117A8E0DE3}"/>
              </a:ext>
            </a:extLst>
          </p:cNvPr>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a:extLst>
              <a:ext uri="{FF2B5EF4-FFF2-40B4-BE49-F238E27FC236}">
                <a16:creationId xmlns:a16="http://schemas.microsoft.com/office/drawing/2014/main" id="{F652F9AD-FDEA-1C34-621C-FA53B4A886F5}"/>
              </a:ext>
            </a:extLst>
          </p:cNvPr>
          <p:cNvSpPr/>
          <p:nvPr/>
        </p:nvSpPr>
        <p:spPr>
          <a:xfrm>
            <a:off x="8392774" y="0"/>
            <a:ext cx="2060295"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a:extLst>
              <a:ext uri="{FF2B5EF4-FFF2-40B4-BE49-F238E27FC236}">
                <a16:creationId xmlns:a16="http://schemas.microsoft.com/office/drawing/2014/main" id="{EDAFBA75-BCE7-75AD-AE8B-91B76E42CD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sp>
        <p:nvSpPr>
          <p:cNvPr id="93" name="等腰三角形 92">
            <a:extLst>
              <a:ext uri="{FF2B5EF4-FFF2-40B4-BE49-F238E27FC236}">
                <a16:creationId xmlns:a16="http://schemas.microsoft.com/office/drawing/2014/main" id="{130AB70B-BD20-1333-889F-B016B1D6D097}"/>
              </a:ext>
            </a:extLst>
          </p:cNvPr>
          <p:cNvSpPr/>
          <p:nvPr/>
        </p:nvSpPr>
        <p:spPr>
          <a:xfrm>
            <a:off x="9117092"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a:extLst>
              <a:ext uri="{FF2B5EF4-FFF2-40B4-BE49-F238E27FC236}">
                <a16:creationId xmlns:a16="http://schemas.microsoft.com/office/drawing/2014/main" id="{42B48DA9-49E1-C3A1-5CDF-B048BA9FCB34}"/>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3" name="文本框 2">
            <a:extLst>
              <a:ext uri="{FF2B5EF4-FFF2-40B4-BE49-F238E27FC236}">
                <a16:creationId xmlns:a16="http://schemas.microsoft.com/office/drawing/2014/main" id="{DCA8C119-62C2-9B47-203E-42939B1D51C1}"/>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4" name="直接连接符 3">
            <a:extLst>
              <a:ext uri="{FF2B5EF4-FFF2-40B4-BE49-F238E27FC236}">
                <a16:creationId xmlns:a16="http://schemas.microsoft.com/office/drawing/2014/main" id="{CF303BDA-38E5-2ECC-EAE1-283D3052A9B5}"/>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71A20F0-6933-FDA3-9185-DB8932E456B4}"/>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D74F26EE-C3F1-5DB7-09BA-F158CC12E76A}"/>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DBB2FE6-7DBC-C013-E958-C84D670088D0}"/>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66BC75B-3394-DD4A-D3A7-BBCD14B11DC1}"/>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10" name="文本框 9">
            <a:extLst>
              <a:ext uri="{FF2B5EF4-FFF2-40B4-BE49-F238E27FC236}">
                <a16:creationId xmlns:a16="http://schemas.microsoft.com/office/drawing/2014/main" id="{37FD308E-3E0D-CD11-6CD1-E342CE6B220A}"/>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11" name="文本框 10">
            <a:extLst>
              <a:ext uri="{FF2B5EF4-FFF2-40B4-BE49-F238E27FC236}">
                <a16:creationId xmlns:a16="http://schemas.microsoft.com/office/drawing/2014/main" id="{3D538D41-D1F4-2AD9-6264-C58012B4CF5D}"/>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14" name="文本框 13">
            <a:extLst>
              <a:ext uri="{FF2B5EF4-FFF2-40B4-BE49-F238E27FC236}">
                <a16:creationId xmlns:a16="http://schemas.microsoft.com/office/drawing/2014/main" id="{7E51C479-67E7-4078-D0D9-162F1DD9AC52}"/>
              </a:ext>
            </a:extLst>
          </p:cNvPr>
          <p:cNvSpPr txBox="1"/>
          <p:nvPr/>
        </p:nvSpPr>
        <p:spPr>
          <a:xfrm>
            <a:off x="1520997" y="1719251"/>
            <a:ext cx="9150005" cy="523220"/>
          </a:xfrm>
          <a:prstGeom prst="rect">
            <a:avLst/>
          </a:prstGeom>
          <a:noFill/>
        </p:spPr>
        <p:txBody>
          <a:bodyPr wrap="none" rtlCol="0">
            <a:spAutoFit/>
          </a:bodyPr>
          <a:lstStyle/>
          <a:p>
            <a:r>
              <a:rPr lang="en-US" altLang="zh-CN" sz="2800" b="1" dirty="0">
                <a:latin typeface="Times New Roman" panose="02020603050405020304" charset="0"/>
                <a:ea typeface="思源黑体" panose="020B0400000000000000" charset="-122"/>
              </a:rPr>
              <a:t>Computers vs. Neurons: Two Ways to Process Information</a:t>
            </a:r>
            <a:endParaRPr lang="zh-CN" altLang="en-US" sz="2800" b="1" dirty="0">
              <a:latin typeface="Times New Roman" panose="02020603050405020304" charset="0"/>
              <a:ea typeface="思源黑体" panose="020B0400000000000000" charset="-122"/>
            </a:endParaRPr>
          </a:p>
        </p:txBody>
      </p:sp>
      <p:graphicFrame>
        <p:nvGraphicFramePr>
          <p:cNvPr id="16" name="表格 15">
            <a:extLst>
              <a:ext uri="{FF2B5EF4-FFF2-40B4-BE49-F238E27FC236}">
                <a16:creationId xmlns:a16="http://schemas.microsoft.com/office/drawing/2014/main" id="{53743E9C-CFF5-C99B-D18D-E63977A35E4E}"/>
              </a:ext>
            </a:extLst>
          </p:cNvPr>
          <p:cNvGraphicFramePr>
            <a:graphicFrameLocks noGrp="1"/>
          </p:cNvGraphicFramePr>
          <p:nvPr/>
        </p:nvGraphicFramePr>
        <p:xfrm>
          <a:off x="1725068" y="2757956"/>
          <a:ext cx="8741862" cy="3439767"/>
        </p:xfrm>
        <a:graphic>
          <a:graphicData uri="http://schemas.openxmlformats.org/drawingml/2006/table">
            <a:tbl>
              <a:tblPr firstRow="1" bandRow="1">
                <a:tableStyleId>{5C22544A-7EE6-4342-B048-85BDC9FD1C3A}</a:tableStyleId>
              </a:tblPr>
              <a:tblGrid>
                <a:gridCol w="4370931">
                  <a:extLst>
                    <a:ext uri="{9D8B030D-6E8A-4147-A177-3AD203B41FA5}">
                      <a16:colId xmlns:a16="http://schemas.microsoft.com/office/drawing/2014/main" val="3057843819"/>
                    </a:ext>
                  </a:extLst>
                </a:gridCol>
                <a:gridCol w="4370931">
                  <a:extLst>
                    <a:ext uri="{9D8B030D-6E8A-4147-A177-3AD203B41FA5}">
                      <a16:colId xmlns:a16="http://schemas.microsoft.com/office/drawing/2014/main" val="1106903343"/>
                    </a:ext>
                  </a:extLst>
                </a:gridCol>
              </a:tblGrid>
              <a:tr h="981441">
                <a:tc>
                  <a:txBody>
                    <a:bodyPr/>
                    <a:lstStyle/>
                    <a:p>
                      <a:pPr algn="ctr">
                        <a:lnSpc>
                          <a:spcPts val="1800"/>
                        </a:lnSpc>
                        <a:buNone/>
                      </a:pPr>
                      <a:r>
                        <a:rPr lang="en-US" sz="2000" b="1" dirty="0">
                          <a:effectLst/>
                          <a:latin typeface="Times New Roman" panose="02020603050405020304" pitchFamily="18" charset="0"/>
                          <a:cs typeface="Times New Roman" panose="02020603050405020304" pitchFamily="18" charset="0"/>
                        </a:rPr>
                        <a:t>Computers</a:t>
                      </a:r>
                    </a:p>
                  </a:txBody>
                  <a:tcPr marL="82550" marR="82550" marT="38100" marB="38100" anchor="ctr"/>
                </a:tc>
                <a:tc>
                  <a:txBody>
                    <a:bodyPr/>
                    <a:lstStyle/>
                    <a:p>
                      <a:pPr algn="ctr">
                        <a:lnSpc>
                          <a:spcPts val="1800"/>
                        </a:lnSpc>
                        <a:buNone/>
                      </a:pPr>
                      <a:r>
                        <a:rPr lang="en-US" sz="2000" b="1" dirty="0">
                          <a:effectLst/>
                          <a:latin typeface="Times New Roman" panose="02020603050405020304" pitchFamily="18" charset="0"/>
                          <a:cs typeface="Times New Roman" panose="02020603050405020304" pitchFamily="18" charset="0"/>
                        </a:rPr>
                        <a:t>Neurons</a:t>
                      </a:r>
                    </a:p>
                  </a:txBody>
                  <a:tcPr marL="82550" marR="82550" marT="38100" marB="38100" anchor="ctr"/>
                </a:tc>
                <a:extLst>
                  <a:ext uri="{0D108BD9-81ED-4DB2-BD59-A6C34878D82A}">
                    <a16:rowId xmlns:a16="http://schemas.microsoft.com/office/drawing/2014/main" val="1414557600"/>
                  </a:ext>
                </a:extLst>
              </a:tr>
              <a:tr h="748841">
                <a:tc>
                  <a:txBody>
                    <a:bodyPr/>
                    <a:lstStyle/>
                    <a:p>
                      <a:pPr algn="ctr">
                        <a:buNone/>
                      </a:pPr>
                      <a:r>
                        <a:rPr lang="en-US" sz="2000" dirty="0">
                          <a:effectLst/>
                          <a:latin typeface="Times New Roman" panose="02020603050405020304" pitchFamily="18" charset="0"/>
                          <a:cs typeface="Times New Roman" panose="02020603050405020304" pitchFamily="18" charset="0"/>
                        </a:rPr>
                        <a:t>Use 0s and 1s</a:t>
                      </a:r>
                    </a:p>
                  </a:txBody>
                  <a:tcPr marL="82550" marR="82550" marT="38100" marB="38100" anchor="ctr"/>
                </a:tc>
                <a:tc>
                  <a:txBody>
                    <a:bodyPr/>
                    <a:lstStyle/>
                    <a:p>
                      <a:pPr algn="ctr">
                        <a:buNone/>
                      </a:pPr>
                      <a:r>
                        <a:rPr lang="en-US" sz="2000">
                          <a:effectLst/>
                          <a:latin typeface="Times New Roman" panose="02020603050405020304" pitchFamily="18" charset="0"/>
                          <a:cs typeface="Times New Roman" panose="02020603050405020304" pitchFamily="18" charset="0"/>
                        </a:rPr>
                        <a:t>Use on/off spikes</a:t>
                      </a:r>
                    </a:p>
                  </a:txBody>
                  <a:tcPr marL="82550" marR="82550" marT="38100" marB="38100" anchor="ctr"/>
                </a:tc>
                <a:extLst>
                  <a:ext uri="{0D108BD9-81ED-4DB2-BD59-A6C34878D82A}">
                    <a16:rowId xmlns:a16="http://schemas.microsoft.com/office/drawing/2014/main" val="1616213963"/>
                  </a:ext>
                </a:extLst>
              </a:tr>
              <a:tr h="636696">
                <a:tc>
                  <a:txBody>
                    <a:bodyPr/>
                    <a:lstStyle/>
                    <a:p>
                      <a:pPr algn="ctr">
                        <a:buNone/>
                      </a:pPr>
                      <a:r>
                        <a:rPr lang="en-US" sz="2000">
                          <a:effectLst/>
                          <a:latin typeface="Times New Roman" panose="02020603050405020304" pitchFamily="18" charset="0"/>
                          <a:cs typeface="Times New Roman" panose="02020603050405020304" pitchFamily="18" charset="0"/>
                        </a:rPr>
                        <a:t>Store data digitally</a:t>
                      </a:r>
                    </a:p>
                  </a:txBody>
                  <a:tcPr marL="82550" marR="82550" marT="38100" marB="38100" anchor="ctr"/>
                </a:tc>
                <a:tc>
                  <a:txBody>
                    <a:bodyPr/>
                    <a:lstStyle/>
                    <a:p>
                      <a:pPr algn="ctr">
                        <a:buNone/>
                      </a:pPr>
                      <a:r>
                        <a:rPr lang="en-US" sz="2000">
                          <a:effectLst/>
                          <a:latin typeface="Times New Roman" panose="02020603050405020304" pitchFamily="18" charset="0"/>
                          <a:cs typeface="Times New Roman" panose="02020603050405020304" pitchFamily="18" charset="0"/>
                        </a:rPr>
                        <a:t>Transmit via action potentials</a:t>
                      </a:r>
                    </a:p>
                  </a:txBody>
                  <a:tcPr marL="82550" marR="82550" marT="38100" marB="38100" anchor="ctr"/>
                </a:tc>
                <a:extLst>
                  <a:ext uri="{0D108BD9-81ED-4DB2-BD59-A6C34878D82A}">
                    <a16:rowId xmlns:a16="http://schemas.microsoft.com/office/drawing/2014/main" val="2212191723"/>
                  </a:ext>
                </a:extLst>
              </a:tr>
              <a:tr h="1072789">
                <a:tc gridSpan="2">
                  <a:txBody>
                    <a:bodyPr/>
                    <a:lstStyle/>
                    <a:p>
                      <a:pPr algn="ctr">
                        <a:buNone/>
                      </a:pPr>
                      <a:r>
                        <a:rPr lang="en-US" sz="2000" b="1" dirty="0">
                          <a:effectLst/>
                          <a:latin typeface="Times New Roman" panose="02020603050405020304" pitchFamily="18" charset="0"/>
                          <a:cs typeface="Times New Roman" panose="02020603050405020304" pitchFamily="18" charset="0"/>
                        </a:rPr>
                        <a:t>Caption:</a:t>
                      </a:r>
                      <a:r>
                        <a:rPr lang="en-US" sz="2000" dirty="0">
                          <a:effectLst/>
                          <a:latin typeface="Times New Roman" panose="02020603050405020304" pitchFamily="18" charset="0"/>
                          <a:cs typeface="Times New Roman" panose="02020603050405020304" pitchFamily="18" charset="0"/>
                        </a:rPr>
                        <a:t> “Whereas” highlights this difference!</a:t>
                      </a:r>
                    </a:p>
                  </a:txBody>
                  <a:tcPr marL="82550" marR="82550" marT="38100" marB="38100" anchor="ctr"/>
                </a:tc>
                <a:tc hMerge="1">
                  <a:txBody>
                    <a:bodyPr/>
                    <a:lstStyle/>
                    <a:p>
                      <a:pPr algn="ctr">
                        <a:buNone/>
                      </a:pPr>
                      <a:endParaRPr lang="zh-CN" altLang="en-US" dirty="0">
                        <a:effectLst/>
                      </a:endParaRPr>
                    </a:p>
                  </a:txBody>
                  <a:tcPr marL="82550" marR="82550" marT="38100" marB="38100" anchor="ctr"/>
                </a:tc>
                <a:extLst>
                  <a:ext uri="{0D108BD9-81ED-4DB2-BD59-A6C34878D82A}">
                    <a16:rowId xmlns:a16="http://schemas.microsoft.com/office/drawing/2014/main" val="574771664"/>
                  </a:ext>
                </a:extLst>
              </a:tr>
            </a:tbl>
          </a:graphicData>
        </a:graphic>
      </p:graphicFrame>
      <p:sp>
        <p:nvSpPr>
          <p:cNvPr id="5" name="矩形 4">
            <a:extLst>
              <a:ext uri="{FF2B5EF4-FFF2-40B4-BE49-F238E27FC236}">
                <a16:creationId xmlns:a16="http://schemas.microsoft.com/office/drawing/2014/main" id="{82E2EDD8-0560-5CC1-0074-5052B574BE5B}"/>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16</a:t>
            </a:r>
            <a:endParaRPr lang="zh-CN" b="1" dirty="0">
              <a:solidFill>
                <a:schemeClr val="lt1"/>
              </a:solidFill>
              <a:latin typeface="微软雅黑" pitchFamily="34" charset="-122"/>
              <a:ea typeface="微软雅黑" pitchFamily="34" charset="-122"/>
            </a:endParaRPr>
          </a:p>
        </p:txBody>
      </p:sp>
    </p:spTree>
    <p:extLst>
      <p:ext uri="{BB962C8B-B14F-4D97-AF65-F5344CB8AC3E}">
        <p14:creationId xmlns:p14="http://schemas.microsoft.com/office/powerpoint/2010/main" val="968513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BB28C-B032-291F-CFBA-C2D5479ADC95}"/>
            </a:ext>
          </a:extLst>
        </p:cNvPr>
        <p:cNvGrpSpPr/>
        <p:nvPr/>
      </p:nvGrpSpPr>
      <p:grpSpPr>
        <a:xfrm>
          <a:off x="0" y="0"/>
          <a:ext cx="0" cy="0"/>
          <a:chOff x="0" y="0"/>
          <a:chExt cx="0" cy="0"/>
        </a:xfrm>
      </p:grpSpPr>
      <p:sp>
        <p:nvSpPr>
          <p:cNvPr id="81" name="矩形 80">
            <a:extLst>
              <a:ext uri="{FF2B5EF4-FFF2-40B4-BE49-F238E27FC236}">
                <a16:creationId xmlns:a16="http://schemas.microsoft.com/office/drawing/2014/main" id="{856CCCE2-E34C-FA00-73D9-4763DC5F4B7C}"/>
              </a:ext>
            </a:extLst>
          </p:cNvPr>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a:extLst>
              <a:ext uri="{FF2B5EF4-FFF2-40B4-BE49-F238E27FC236}">
                <a16:creationId xmlns:a16="http://schemas.microsoft.com/office/drawing/2014/main" id="{7DA55ED7-16F3-BE13-DC69-1269BEFE0FED}"/>
              </a:ext>
            </a:extLst>
          </p:cNvPr>
          <p:cNvSpPr/>
          <p:nvPr/>
        </p:nvSpPr>
        <p:spPr>
          <a:xfrm>
            <a:off x="8392774" y="0"/>
            <a:ext cx="2060295"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a:extLst>
              <a:ext uri="{FF2B5EF4-FFF2-40B4-BE49-F238E27FC236}">
                <a16:creationId xmlns:a16="http://schemas.microsoft.com/office/drawing/2014/main" id="{BCCFF2B7-0032-91AC-E34E-8638F55AF1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sp>
        <p:nvSpPr>
          <p:cNvPr id="93" name="等腰三角形 92">
            <a:extLst>
              <a:ext uri="{FF2B5EF4-FFF2-40B4-BE49-F238E27FC236}">
                <a16:creationId xmlns:a16="http://schemas.microsoft.com/office/drawing/2014/main" id="{520C643D-29DD-0804-C5F2-4D34950887C9}"/>
              </a:ext>
            </a:extLst>
          </p:cNvPr>
          <p:cNvSpPr/>
          <p:nvPr/>
        </p:nvSpPr>
        <p:spPr>
          <a:xfrm>
            <a:off x="9117092"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a:extLst>
              <a:ext uri="{FF2B5EF4-FFF2-40B4-BE49-F238E27FC236}">
                <a16:creationId xmlns:a16="http://schemas.microsoft.com/office/drawing/2014/main" id="{9ABCC50B-1DF5-ED1F-FCEB-A896F06347EB}"/>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3" name="文本框 2">
            <a:extLst>
              <a:ext uri="{FF2B5EF4-FFF2-40B4-BE49-F238E27FC236}">
                <a16:creationId xmlns:a16="http://schemas.microsoft.com/office/drawing/2014/main" id="{93F3A69A-BC69-739E-6CAA-8760662DAA65}"/>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4" name="直接连接符 3">
            <a:extLst>
              <a:ext uri="{FF2B5EF4-FFF2-40B4-BE49-F238E27FC236}">
                <a16:creationId xmlns:a16="http://schemas.microsoft.com/office/drawing/2014/main" id="{8EFBB0CB-6B7C-671D-EA2F-858852A8FF1C}"/>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17955AC-5F75-9D74-696E-8DE5082052D5}"/>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8E73632-77D3-AB53-AC49-9306F2005179}"/>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2850E99-7735-CFDB-853E-66D9C45ABADE}"/>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6F7B68D-7AE1-9C72-DD02-7D2F81EE6E66}"/>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10" name="文本框 9">
            <a:extLst>
              <a:ext uri="{FF2B5EF4-FFF2-40B4-BE49-F238E27FC236}">
                <a16:creationId xmlns:a16="http://schemas.microsoft.com/office/drawing/2014/main" id="{DB00C537-9B0E-42CC-E814-1F15E74A38C6}"/>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11" name="文本框 10">
            <a:extLst>
              <a:ext uri="{FF2B5EF4-FFF2-40B4-BE49-F238E27FC236}">
                <a16:creationId xmlns:a16="http://schemas.microsoft.com/office/drawing/2014/main" id="{A5786538-E663-577B-2014-883B4037CDD6}"/>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5" name="文本框 4">
            <a:extLst>
              <a:ext uri="{FF2B5EF4-FFF2-40B4-BE49-F238E27FC236}">
                <a16:creationId xmlns:a16="http://schemas.microsoft.com/office/drawing/2014/main" id="{1E605E38-44AD-2863-897B-C511F7B5D746}"/>
              </a:ext>
            </a:extLst>
          </p:cNvPr>
          <p:cNvSpPr txBox="1"/>
          <p:nvPr/>
        </p:nvSpPr>
        <p:spPr>
          <a:xfrm>
            <a:off x="254507" y="1470061"/>
            <a:ext cx="8852680" cy="584775"/>
          </a:xfrm>
          <a:prstGeom prst="rect">
            <a:avLst/>
          </a:prstGeom>
          <a:noFill/>
        </p:spPr>
        <p:txBody>
          <a:bodyPr wrap="none" rtlCol="0">
            <a:spAutoFit/>
          </a:bodyPr>
          <a:lstStyle/>
          <a:p>
            <a:r>
              <a:rPr lang="en-US" altLang="zh-CN" sz="3200" b="1" dirty="0">
                <a:solidFill>
                  <a:srgbClr val="174994"/>
                </a:solidFill>
                <a:latin typeface="Times New Roman" panose="02020603050405020304" charset="0"/>
                <a:ea typeface="思源黑体" panose="020B0400000000000000" charset="-122"/>
              </a:rPr>
              <a:t>2. Noun Clause &amp; Non-restrictive Relative Clause</a:t>
            </a:r>
            <a:endParaRPr lang="zh-CN" altLang="en-US" sz="3200" b="1" dirty="0">
              <a:solidFill>
                <a:srgbClr val="174994"/>
              </a:solidFill>
              <a:latin typeface="Times New Roman" panose="02020603050405020304" charset="0"/>
              <a:ea typeface="思源黑体" panose="020B0400000000000000" charset="-122"/>
            </a:endParaRPr>
          </a:p>
        </p:txBody>
      </p:sp>
      <p:sp>
        <p:nvSpPr>
          <p:cNvPr id="14" name="Text Box 7">
            <a:extLst>
              <a:ext uri="{FF2B5EF4-FFF2-40B4-BE49-F238E27FC236}">
                <a16:creationId xmlns:a16="http://schemas.microsoft.com/office/drawing/2014/main" id="{CF0A9A05-69D2-221C-8DDA-B772F85B908D}"/>
              </a:ext>
            </a:extLst>
          </p:cNvPr>
          <p:cNvSpPr txBox="1">
            <a:spLocks noChangeArrowheads="1"/>
          </p:cNvSpPr>
          <p:nvPr/>
        </p:nvSpPr>
        <p:spPr>
          <a:xfrm>
            <a:off x="125964" y="4197237"/>
            <a:ext cx="11940071" cy="2334293"/>
          </a:xfrm>
          <a:prstGeom prst="rect">
            <a:avLst/>
          </a:prstGeom>
          <a:noFill/>
          <a:ln>
            <a:noFill/>
          </a:ln>
        </p:spPr>
        <p:txBody>
          <a:bodyPr wrap="square">
            <a:spAutoFit/>
          </a:bodyP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pPr>
              <a:lnSpc>
                <a:spcPct val="150000"/>
              </a:lnSpc>
            </a:pPr>
            <a:r>
              <a:rPr lang="en-US" altLang="zh-CN" sz="2800" b="1" dirty="0">
                <a:solidFill>
                  <a:srgbClr val="174994"/>
                </a:solidFill>
                <a:latin typeface="Times New Roman" panose="02020603050405020304" charset="0"/>
                <a:ea typeface="思源黑体" panose="020B0400000000000000" charset="-122"/>
              </a:rPr>
              <a:t>Key Grammar Points:</a:t>
            </a:r>
            <a:endParaRPr lang="en-US" altLang="zh-CN" sz="2000" b="1" dirty="0">
              <a:solidFill>
                <a:srgbClr val="174994"/>
              </a:solidFill>
              <a:latin typeface="Times New Roman" panose="02020603050405020304" charset="0"/>
              <a:ea typeface="思源黑体" panose="020B0400000000000000" charset="-122"/>
            </a:endParaRPr>
          </a:p>
          <a:p>
            <a:pPr lvl="2">
              <a:lnSpc>
                <a:spcPct val="150000"/>
              </a:lnSpc>
            </a:pPr>
            <a:r>
              <a:rPr lang="en-US" altLang="zh-CN" sz="2400" b="1" dirty="0">
                <a:latin typeface="Times New Roman" panose="02020603050405020304" charset="0"/>
                <a:ea typeface="思源黑体" panose="020B0400000000000000" charset="-122"/>
              </a:rPr>
              <a:t> what underlies... = noun clause ( = “the thing that underlies...”) → acts as subject complement</a:t>
            </a:r>
          </a:p>
          <a:p>
            <a:pPr lvl="2">
              <a:lnSpc>
                <a:spcPct val="150000"/>
              </a:lnSpc>
            </a:pPr>
            <a:r>
              <a:rPr lang="en-US" altLang="zh-CN" sz="2400" b="1" dirty="0">
                <a:latin typeface="Times New Roman" panose="02020603050405020304" charset="0"/>
                <a:ea typeface="思源黑体" panose="020B0400000000000000" charset="-122"/>
              </a:rPr>
              <a:t> which hopes to... = non-restrictive relative clause (adds extra info; refers to “field”)</a:t>
            </a:r>
          </a:p>
        </p:txBody>
      </p:sp>
      <p:sp>
        <p:nvSpPr>
          <p:cNvPr id="15" name="矩形: 圆角 14">
            <a:extLst>
              <a:ext uri="{FF2B5EF4-FFF2-40B4-BE49-F238E27FC236}">
                <a16:creationId xmlns:a16="http://schemas.microsoft.com/office/drawing/2014/main" id="{99C34054-3E2E-F75F-4992-339933AE232B}"/>
              </a:ext>
            </a:extLst>
          </p:cNvPr>
          <p:cNvSpPr/>
          <p:nvPr/>
        </p:nvSpPr>
        <p:spPr>
          <a:xfrm>
            <a:off x="695999" y="2246826"/>
            <a:ext cx="10800000" cy="175842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en-US" altLang="zh-CN" sz="2400" dirty="0">
                <a:solidFill>
                  <a:schemeClr val="accent1"/>
                </a:solidFill>
                <a:latin typeface="Times New Roman" panose="02020603050405020304" pitchFamily="18" charset="0"/>
                <a:cs typeface="Times New Roman" panose="02020603050405020304" pitchFamily="18" charset="0"/>
              </a:rPr>
              <a:t>Para.1 /  Sentence 2       </a:t>
            </a:r>
            <a:r>
              <a:rPr lang="en-US" altLang="zh-CN" sz="2400" dirty="0">
                <a:solidFill>
                  <a:schemeClr val="tx1"/>
                </a:solidFill>
                <a:latin typeface="Times New Roman" panose="02020603050405020304" pitchFamily="18" charset="0"/>
                <a:cs typeface="Times New Roman" panose="02020603050405020304" pitchFamily="18" charset="0"/>
              </a:rPr>
              <a:t>      </a:t>
            </a:r>
          </a:p>
          <a:p>
            <a:pPr>
              <a:lnSpc>
                <a:spcPts val="3000"/>
              </a:lnSpc>
            </a:pPr>
            <a:r>
              <a:rPr lang="en-US" altLang="zh-CN" sz="2400" dirty="0">
                <a:solidFill>
                  <a:schemeClr val="tx1"/>
                </a:solidFill>
                <a:latin typeface="Times New Roman" panose="02020603050405020304" pitchFamily="18" charset="0"/>
                <a:cs typeface="Times New Roman" panose="02020603050405020304" pitchFamily="18" charset="0"/>
              </a:rPr>
              <a:t>This basic similarity is </a:t>
            </a:r>
            <a:r>
              <a:rPr lang="en-US" altLang="zh-CN" sz="2400" dirty="0">
                <a:solidFill>
                  <a:srgbClr val="FF0000"/>
                </a:solidFill>
                <a:latin typeface="Times New Roman" panose="02020603050405020304" pitchFamily="18" charset="0"/>
                <a:cs typeface="Times New Roman" panose="02020603050405020304" pitchFamily="18" charset="0"/>
              </a:rPr>
              <a:t>what underlies </a:t>
            </a:r>
            <a:r>
              <a:rPr lang="en-US" altLang="zh-CN" sz="2400" dirty="0">
                <a:solidFill>
                  <a:schemeClr val="tx1"/>
                </a:solidFill>
                <a:latin typeface="Times New Roman" panose="02020603050405020304" pitchFamily="18" charset="0"/>
                <a:cs typeface="Times New Roman" panose="02020603050405020304" pitchFamily="18" charset="0"/>
              </a:rPr>
              <a:t>the burgeoning field of computational neuroscience, </a:t>
            </a:r>
            <a:r>
              <a:rPr lang="en-US" altLang="zh-CN" sz="2400" dirty="0">
                <a:solidFill>
                  <a:srgbClr val="FF0000"/>
                </a:solidFill>
                <a:latin typeface="Times New Roman" panose="02020603050405020304" pitchFamily="18" charset="0"/>
                <a:cs typeface="Times New Roman" panose="02020603050405020304" pitchFamily="18" charset="0"/>
              </a:rPr>
              <a:t>which hopes to </a:t>
            </a:r>
            <a:r>
              <a:rPr lang="en-US" altLang="zh-CN" sz="2400" dirty="0">
                <a:solidFill>
                  <a:schemeClr val="tx1"/>
                </a:solidFill>
                <a:latin typeface="Times New Roman" panose="02020603050405020304" pitchFamily="18" charset="0"/>
                <a:cs typeface="Times New Roman" panose="02020603050405020304" pitchFamily="18" charset="0"/>
              </a:rPr>
              <a:t>understand how neuronal networks give rise to processes like memory and facial recognition.</a:t>
            </a:r>
          </a:p>
        </p:txBody>
      </p:sp>
      <p:sp>
        <p:nvSpPr>
          <p:cNvPr id="12" name="矩形 11">
            <a:extLst>
              <a:ext uri="{FF2B5EF4-FFF2-40B4-BE49-F238E27FC236}">
                <a16:creationId xmlns:a16="http://schemas.microsoft.com/office/drawing/2014/main" id="{E3DC3A36-772E-F730-7599-5A85900963B4}"/>
              </a:ext>
            </a:extLst>
          </p:cNvPr>
          <p:cNvSpPr/>
          <p:nvPr/>
        </p:nvSpPr>
        <p:spPr>
          <a:xfrm>
            <a:off x="11495999" y="5639647"/>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17</a:t>
            </a:r>
            <a:endParaRPr lang="zh-CN" b="1" dirty="0">
              <a:solidFill>
                <a:schemeClr val="lt1"/>
              </a:solidFill>
              <a:latin typeface="微软雅黑" pitchFamily="34" charset="-122"/>
              <a:ea typeface="微软雅黑" pitchFamily="34" charset="-122"/>
            </a:endParaRPr>
          </a:p>
        </p:txBody>
      </p:sp>
    </p:spTree>
    <p:extLst>
      <p:ext uri="{BB962C8B-B14F-4D97-AF65-F5344CB8AC3E}">
        <p14:creationId xmlns:p14="http://schemas.microsoft.com/office/powerpoint/2010/main" val="2264299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F83EA-324A-9486-8E4E-16AB3AF329F1}"/>
            </a:ext>
          </a:extLst>
        </p:cNvPr>
        <p:cNvGrpSpPr/>
        <p:nvPr/>
      </p:nvGrpSpPr>
      <p:grpSpPr>
        <a:xfrm>
          <a:off x="0" y="0"/>
          <a:ext cx="0" cy="0"/>
          <a:chOff x="0" y="0"/>
          <a:chExt cx="0" cy="0"/>
        </a:xfrm>
      </p:grpSpPr>
      <p:sp>
        <p:nvSpPr>
          <p:cNvPr id="81" name="矩形 80">
            <a:extLst>
              <a:ext uri="{FF2B5EF4-FFF2-40B4-BE49-F238E27FC236}">
                <a16:creationId xmlns:a16="http://schemas.microsoft.com/office/drawing/2014/main" id="{C810BAA2-2CC1-1779-2B06-737FE74545FE}"/>
              </a:ext>
            </a:extLst>
          </p:cNvPr>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a:extLst>
              <a:ext uri="{FF2B5EF4-FFF2-40B4-BE49-F238E27FC236}">
                <a16:creationId xmlns:a16="http://schemas.microsoft.com/office/drawing/2014/main" id="{D73F2CB0-E295-82BE-379A-38D8F9BECE44}"/>
              </a:ext>
            </a:extLst>
          </p:cNvPr>
          <p:cNvSpPr/>
          <p:nvPr/>
        </p:nvSpPr>
        <p:spPr>
          <a:xfrm>
            <a:off x="8392774" y="0"/>
            <a:ext cx="2060295"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a:extLst>
              <a:ext uri="{FF2B5EF4-FFF2-40B4-BE49-F238E27FC236}">
                <a16:creationId xmlns:a16="http://schemas.microsoft.com/office/drawing/2014/main" id="{28AA953F-3051-C5CF-AEAE-A4E2CF0B36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sp>
        <p:nvSpPr>
          <p:cNvPr id="93" name="等腰三角形 92">
            <a:extLst>
              <a:ext uri="{FF2B5EF4-FFF2-40B4-BE49-F238E27FC236}">
                <a16:creationId xmlns:a16="http://schemas.microsoft.com/office/drawing/2014/main" id="{D74B23BA-8D54-1BB5-0CFD-713A744E39A8}"/>
              </a:ext>
            </a:extLst>
          </p:cNvPr>
          <p:cNvSpPr/>
          <p:nvPr/>
        </p:nvSpPr>
        <p:spPr>
          <a:xfrm>
            <a:off x="9117092"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a:extLst>
              <a:ext uri="{FF2B5EF4-FFF2-40B4-BE49-F238E27FC236}">
                <a16:creationId xmlns:a16="http://schemas.microsoft.com/office/drawing/2014/main" id="{3307DE82-5738-CA1D-D70B-FD86CD5042BE}"/>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3" name="文本框 2">
            <a:extLst>
              <a:ext uri="{FF2B5EF4-FFF2-40B4-BE49-F238E27FC236}">
                <a16:creationId xmlns:a16="http://schemas.microsoft.com/office/drawing/2014/main" id="{A2681FFB-196C-1622-FF04-BEA06AF6A0C2}"/>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4" name="直接连接符 3">
            <a:extLst>
              <a:ext uri="{FF2B5EF4-FFF2-40B4-BE49-F238E27FC236}">
                <a16:creationId xmlns:a16="http://schemas.microsoft.com/office/drawing/2014/main" id="{C2124B93-0C01-C4AB-6556-4B0A18F35C3D}"/>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2B0770DD-6D89-44DE-A51A-F6A45B55DAB3}"/>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29025F3-063F-5888-A2F2-9164B06407BC}"/>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A1D2AF5-3AC6-4162-9409-97F85101B172}"/>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1571DF1-2D5C-2492-9766-9FF45DCE3329}"/>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10" name="文本框 9">
            <a:extLst>
              <a:ext uri="{FF2B5EF4-FFF2-40B4-BE49-F238E27FC236}">
                <a16:creationId xmlns:a16="http://schemas.microsoft.com/office/drawing/2014/main" id="{802020B2-1237-3B31-EAA5-A24C8450591A}"/>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11" name="文本框 10">
            <a:extLst>
              <a:ext uri="{FF2B5EF4-FFF2-40B4-BE49-F238E27FC236}">
                <a16:creationId xmlns:a16="http://schemas.microsoft.com/office/drawing/2014/main" id="{79FFE675-806B-CFE6-922C-AE4D693806D7}"/>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12" name="Text Box 7">
            <a:extLst>
              <a:ext uri="{FF2B5EF4-FFF2-40B4-BE49-F238E27FC236}">
                <a16:creationId xmlns:a16="http://schemas.microsoft.com/office/drawing/2014/main" id="{C8D7C99E-49E3-5B58-113F-7421CA60F6DC}"/>
              </a:ext>
            </a:extLst>
          </p:cNvPr>
          <p:cNvSpPr txBox="1">
            <a:spLocks noChangeArrowheads="1"/>
          </p:cNvSpPr>
          <p:nvPr/>
        </p:nvSpPr>
        <p:spPr>
          <a:xfrm>
            <a:off x="170876" y="1994097"/>
            <a:ext cx="11850247" cy="3724096"/>
          </a:xfrm>
          <a:prstGeom prst="rect">
            <a:avLst/>
          </a:prstGeom>
          <a:noFill/>
          <a:ln>
            <a:noFill/>
          </a:ln>
        </p:spPr>
        <p:txBody>
          <a:bodyPr wrap="square">
            <a:spAutoFit/>
          </a:bodyP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r>
              <a:rPr lang="en-US" altLang="zh-CN" sz="3200" b="1" dirty="0">
                <a:solidFill>
                  <a:srgbClr val="174994"/>
                </a:solidFill>
                <a:latin typeface="Times New Roman" panose="02020603050405020304" charset="0"/>
                <a:ea typeface="思源黑体" panose="020B0400000000000000" charset="-122"/>
              </a:rPr>
              <a:t>Examples to illustrate:</a:t>
            </a:r>
          </a:p>
          <a:p>
            <a:endParaRPr lang="en-US" altLang="zh-CN" sz="2800" b="1" dirty="0">
              <a:solidFill>
                <a:srgbClr val="174994"/>
              </a:solidFill>
              <a:latin typeface="Times New Roman" panose="02020603050405020304" charset="0"/>
              <a:ea typeface="思源黑体" panose="020B0400000000000000" charset="-122"/>
            </a:endParaRPr>
          </a:p>
          <a:p>
            <a:pPr lvl="2"/>
            <a:r>
              <a:rPr lang="en-US" altLang="zh-CN" sz="2800" b="1" dirty="0">
                <a:latin typeface="Times New Roman" panose="02020603050405020304" charset="0"/>
                <a:ea typeface="思源黑体" panose="020B0400000000000000" charset="-122"/>
              </a:rPr>
              <a:t>1. This is what I meant. → (= the thing that I meant)</a:t>
            </a:r>
          </a:p>
          <a:p>
            <a:pPr lvl="2"/>
            <a:endParaRPr lang="en-US" altLang="zh-CN" sz="2800" b="1" dirty="0">
              <a:latin typeface="Times New Roman" panose="02020603050405020304" charset="0"/>
              <a:ea typeface="思源黑体" panose="020B0400000000000000" charset="-122"/>
            </a:endParaRPr>
          </a:p>
          <a:p>
            <a:pPr lvl="2"/>
            <a:r>
              <a:rPr lang="en-US" altLang="zh-CN" sz="2800" b="1" dirty="0">
                <a:latin typeface="Times New Roman" panose="02020603050405020304" charset="0"/>
                <a:ea typeface="思源黑体" panose="020B0400000000000000" charset="-122"/>
              </a:rPr>
              <a:t>2. She invented AI, which can recognize faces. → (extra info about AI)</a:t>
            </a:r>
          </a:p>
          <a:p>
            <a:pPr lvl="2"/>
            <a:endParaRPr lang="en-US" altLang="zh-CN" sz="2800" b="1" dirty="0">
              <a:latin typeface="Times New Roman" panose="02020603050405020304" charset="0"/>
              <a:ea typeface="思源黑体" panose="020B0400000000000000" charset="-122"/>
            </a:endParaRPr>
          </a:p>
          <a:p>
            <a:endParaRPr lang="en-US" altLang="zh-CN" sz="2800" b="1" dirty="0">
              <a:solidFill>
                <a:srgbClr val="174994"/>
              </a:solidFill>
              <a:latin typeface="Times New Roman" panose="02020603050405020304" charset="0"/>
              <a:ea typeface="思源黑体" panose="020B0400000000000000" charset="-122"/>
            </a:endParaRPr>
          </a:p>
          <a:p>
            <a:pPr algn="ctr"/>
            <a:r>
              <a:rPr lang="en-US" altLang="zh-CN" sz="3600" b="1" dirty="0">
                <a:solidFill>
                  <a:srgbClr val="FF0000"/>
                </a:solidFill>
                <a:latin typeface="Times New Roman" panose="02020603050405020304" charset="0"/>
                <a:ea typeface="思源黑体" panose="020B0400000000000000" charset="-122"/>
              </a:rPr>
              <a:t>Tip: Non-restrictive clauses are always set off by commas!</a:t>
            </a:r>
            <a:endParaRPr lang="zh-CN" sz="3600" b="1" dirty="0">
              <a:solidFill>
                <a:srgbClr val="FF0000"/>
              </a:solidFill>
              <a:latin typeface="Times New Roman" panose="02020603050405020304" charset="0"/>
              <a:ea typeface="思源黑体" panose="020B0400000000000000" charset="-122"/>
            </a:endParaRPr>
          </a:p>
        </p:txBody>
      </p:sp>
      <p:sp>
        <p:nvSpPr>
          <p:cNvPr id="5" name="矩形 4">
            <a:extLst>
              <a:ext uri="{FF2B5EF4-FFF2-40B4-BE49-F238E27FC236}">
                <a16:creationId xmlns:a16="http://schemas.microsoft.com/office/drawing/2014/main" id="{C2E10C23-AC5E-90F5-D533-40954F02D4B6}"/>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18</a:t>
            </a:r>
            <a:endParaRPr lang="zh-CN" b="1" dirty="0">
              <a:solidFill>
                <a:schemeClr val="lt1"/>
              </a:solidFill>
              <a:latin typeface="微软雅黑" pitchFamily="34" charset="-122"/>
              <a:ea typeface="微软雅黑" pitchFamily="34" charset="-122"/>
            </a:endParaRPr>
          </a:p>
        </p:txBody>
      </p:sp>
    </p:spTree>
    <p:extLst>
      <p:ext uri="{BB962C8B-B14F-4D97-AF65-F5344CB8AC3E}">
        <p14:creationId xmlns:p14="http://schemas.microsoft.com/office/powerpoint/2010/main" val="347480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3B05-3C05-30D4-4A20-CF8259C98631}"/>
            </a:ext>
          </a:extLst>
        </p:cNvPr>
        <p:cNvGrpSpPr/>
        <p:nvPr/>
      </p:nvGrpSpPr>
      <p:grpSpPr>
        <a:xfrm>
          <a:off x="0" y="0"/>
          <a:ext cx="0" cy="0"/>
          <a:chOff x="0" y="0"/>
          <a:chExt cx="0" cy="0"/>
        </a:xfrm>
      </p:grpSpPr>
      <p:sp>
        <p:nvSpPr>
          <p:cNvPr id="81" name="矩形 80">
            <a:extLst>
              <a:ext uri="{FF2B5EF4-FFF2-40B4-BE49-F238E27FC236}">
                <a16:creationId xmlns:a16="http://schemas.microsoft.com/office/drawing/2014/main" id="{FA7C0D05-1059-38EB-2BDF-ADF7567413E9}"/>
              </a:ext>
            </a:extLst>
          </p:cNvPr>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a:extLst>
              <a:ext uri="{FF2B5EF4-FFF2-40B4-BE49-F238E27FC236}">
                <a16:creationId xmlns:a16="http://schemas.microsoft.com/office/drawing/2014/main" id="{87E475AA-F269-EA3A-1539-E24FAF2CFCA6}"/>
              </a:ext>
            </a:extLst>
          </p:cNvPr>
          <p:cNvSpPr/>
          <p:nvPr/>
        </p:nvSpPr>
        <p:spPr>
          <a:xfrm>
            <a:off x="8392774" y="0"/>
            <a:ext cx="2060295"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a:extLst>
              <a:ext uri="{FF2B5EF4-FFF2-40B4-BE49-F238E27FC236}">
                <a16:creationId xmlns:a16="http://schemas.microsoft.com/office/drawing/2014/main" id="{9CDFCD7E-3F5D-4FC5-C884-3EF5FD786E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sp>
        <p:nvSpPr>
          <p:cNvPr id="93" name="等腰三角形 92">
            <a:extLst>
              <a:ext uri="{FF2B5EF4-FFF2-40B4-BE49-F238E27FC236}">
                <a16:creationId xmlns:a16="http://schemas.microsoft.com/office/drawing/2014/main" id="{9012AB28-91A8-B5A9-ED1C-733118E9A990}"/>
              </a:ext>
            </a:extLst>
          </p:cNvPr>
          <p:cNvSpPr/>
          <p:nvPr/>
        </p:nvSpPr>
        <p:spPr>
          <a:xfrm>
            <a:off x="9117092"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a:extLst>
              <a:ext uri="{FF2B5EF4-FFF2-40B4-BE49-F238E27FC236}">
                <a16:creationId xmlns:a16="http://schemas.microsoft.com/office/drawing/2014/main" id="{86F27FFF-727E-F03B-3B83-19FA5D53AEF5}"/>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3" name="文本框 2">
            <a:extLst>
              <a:ext uri="{FF2B5EF4-FFF2-40B4-BE49-F238E27FC236}">
                <a16:creationId xmlns:a16="http://schemas.microsoft.com/office/drawing/2014/main" id="{C31AD720-F8E0-D047-A3AE-AC5260814871}"/>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4" name="直接连接符 3">
            <a:extLst>
              <a:ext uri="{FF2B5EF4-FFF2-40B4-BE49-F238E27FC236}">
                <a16:creationId xmlns:a16="http://schemas.microsoft.com/office/drawing/2014/main" id="{AD34F16C-F461-E820-0313-63CF1A83B300}"/>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CB71E4FE-72DB-D374-3F2D-8559A57162B5}"/>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8E7D3BC-9D37-86C0-B4ED-CAA2F0E917D1}"/>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B524DFC-0D21-75A1-D686-2527D7E8AB6D}"/>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2850641-F696-B6DC-CEDC-CFE28C91135B}"/>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10" name="文本框 9">
            <a:extLst>
              <a:ext uri="{FF2B5EF4-FFF2-40B4-BE49-F238E27FC236}">
                <a16:creationId xmlns:a16="http://schemas.microsoft.com/office/drawing/2014/main" id="{B4728D53-7244-7F68-301F-790084824C64}"/>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11" name="文本框 10">
            <a:extLst>
              <a:ext uri="{FF2B5EF4-FFF2-40B4-BE49-F238E27FC236}">
                <a16:creationId xmlns:a16="http://schemas.microsoft.com/office/drawing/2014/main" id="{9652DD90-1740-68EA-9C8C-6FB2753A1908}"/>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5" name="文本框 4">
            <a:extLst>
              <a:ext uri="{FF2B5EF4-FFF2-40B4-BE49-F238E27FC236}">
                <a16:creationId xmlns:a16="http://schemas.microsoft.com/office/drawing/2014/main" id="{5815F037-3AA1-9CAB-1020-7CEBF967A1BF}"/>
              </a:ext>
            </a:extLst>
          </p:cNvPr>
          <p:cNvSpPr txBox="1"/>
          <p:nvPr/>
        </p:nvSpPr>
        <p:spPr>
          <a:xfrm>
            <a:off x="254507" y="1470061"/>
            <a:ext cx="5025735" cy="584775"/>
          </a:xfrm>
          <a:prstGeom prst="rect">
            <a:avLst/>
          </a:prstGeom>
          <a:noFill/>
        </p:spPr>
        <p:txBody>
          <a:bodyPr wrap="none" rtlCol="0">
            <a:spAutoFit/>
          </a:bodyPr>
          <a:lstStyle/>
          <a:p>
            <a:r>
              <a:rPr lang="en-US" altLang="zh-CN" sz="3200" b="1" dirty="0">
                <a:solidFill>
                  <a:srgbClr val="174994"/>
                </a:solidFill>
                <a:latin typeface="Times New Roman" panose="02020603050405020304" charset="0"/>
                <a:ea typeface="思源黑体" panose="020B0400000000000000" charset="-122"/>
              </a:rPr>
              <a:t>3. Hypothetical Conditional</a:t>
            </a:r>
            <a:endParaRPr lang="zh-CN" altLang="en-US" sz="3200" b="1" dirty="0">
              <a:solidFill>
                <a:srgbClr val="174994"/>
              </a:solidFill>
              <a:latin typeface="Times New Roman" panose="02020603050405020304" charset="0"/>
              <a:ea typeface="思源黑体" panose="020B0400000000000000" charset="-122"/>
            </a:endParaRPr>
          </a:p>
        </p:txBody>
      </p:sp>
      <p:sp>
        <p:nvSpPr>
          <p:cNvPr id="14" name="Text Box 7">
            <a:extLst>
              <a:ext uri="{FF2B5EF4-FFF2-40B4-BE49-F238E27FC236}">
                <a16:creationId xmlns:a16="http://schemas.microsoft.com/office/drawing/2014/main" id="{39141261-CD9D-0724-76C9-048AD41B76E0}"/>
              </a:ext>
            </a:extLst>
          </p:cNvPr>
          <p:cNvSpPr txBox="1">
            <a:spLocks noChangeArrowheads="1"/>
          </p:cNvSpPr>
          <p:nvPr/>
        </p:nvSpPr>
        <p:spPr>
          <a:xfrm>
            <a:off x="1189113" y="4111240"/>
            <a:ext cx="9813774" cy="2068323"/>
          </a:xfrm>
          <a:prstGeom prst="rect">
            <a:avLst/>
          </a:prstGeom>
          <a:noFill/>
          <a:ln>
            <a:noFill/>
          </a:ln>
        </p:spPr>
        <p:txBody>
          <a:bodyPr wrap="square">
            <a:spAutoFit/>
          </a:bodyP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pPr>
              <a:lnSpc>
                <a:spcPct val="150000"/>
              </a:lnSpc>
            </a:pPr>
            <a:r>
              <a:rPr lang="en-US" altLang="zh-CN" sz="2800" b="1" dirty="0">
                <a:solidFill>
                  <a:srgbClr val="174994"/>
                </a:solidFill>
                <a:latin typeface="Times New Roman" panose="02020603050405020304" charset="0"/>
                <a:ea typeface="思源黑体" panose="020B0400000000000000" charset="-122"/>
              </a:rPr>
              <a:t>Key Grammar Points:</a:t>
            </a:r>
            <a:endParaRPr lang="en-US" altLang="zh-CN" sz="2000" b="1" dirty="0">
              <a:solidFill>
                <a:srgbClr val="174994"/>
              </a:solidFill>
              <a:latin typeface="Times New Roman" panose="02020603050405020304" charset="0"/>
              <a:ea typeface="思源黑体" panose="020B0400000000000000" charset="-122"/>
            </a:endParaRPr>
          </a:p>
          <a:p>
            <a:pPr lvl="2">
              <a:lnSpc>
                <a:spcPct val="150000"/>
              </a:lnSpc>
            </a:pPr>
            <a:r>
              <a:rPr lang="en-US" altLang="zh-CN" sz="2000" b="1" dirty="0">
                <a:latin typeface="Times New Roman" panose="02020603050405020304" charset="0"/>
                <a:ea typeface="思源黑体" panose="020B0400000000000000" charset="-122"/>
              </a:rPr>
              <a:t>If + could... → unreal/hypothetical condition (not real now)</a:t>
            </a:r>
          </a:p>
          <a:p>
            <a:pPr lvl="2">
              <a:lnSpc>
                <a:spcPct val="150000"/>
              </a:lnSpc>
            </a:pPr>
            <a:r>
              <a:rPr lang="en-US" altLang="zh-CN" sz="2000" b="1" dirty="0">
                <a:latin typeface="Times New Roman" panose="02020603050405020304" charset="0"/>
                <a:ea typeface="思源黑体" panose="020B0400000000000000" charset="-122"/>
              </a:rPr>
              <a:t>should = formal way to say “would” (predicts result)</a:t>
            </a:r>
          </a:p>
          <a:p>
            <a:pPr lvl="2">
              <a:lnSpc>
                <a:spcPct val="150000"/>
              </a:lnSpc>
            </a:pPr>
            <a:r>
              <a:rPr lang="en-US" altLang="zh-CN" sz="2000" b="1" dirty="0">
                <a:latin typeface="Times New Roman" panose="02020603050405020304" charset="0"/>
                <a:ea typeface="思源黑体" panose="020B0400000000000000" charset="-122"/>
              </a:rPr>
              <a:t>Structure:  If + past subjunctive (could/were), ... would/should + base verb</a:t>
            </a:r>
          </a:p>
        </p:txBody>
      </p:sp>
      <p:sp>
        <p:nvSpPr>
          <p:cNvPr id="12" name="矩形: 圆角 11">
            <a:extLst>
              <a:ext uri="{FF2B5EF4-FFF2-40B4-BE49-F238E27FC236}">
                <a16:creationId xmlns:a16="http://schemas.microsoft.com/office/drawing/2014/main" id="{FA9F0AD6-A75D-0F89-6913-A86711F5B2A3}"/>
              </a:ext>
            </a:extLst>
          </p:cNvPr>
          <p:cNvSpPr/>
          <p:nvPr/>
        </p:nvSpPr>
        <p:spPr>
          <a:xfrm>
            <a:off x="696000" y="2156015"/>
            <a:ext cx="10800000" cy="17869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000"/>
              </a:lnSpc>
            </a:pPr>
            <a:r>
              <a:rPr lang="en-US" altLang="zh-CN" sz="2400" dirty="0">
                <a:solidFill>
                  <a:schemeClr val="accent1"/>
                </a:solidFill>
                <a:latin typeface="Times New Roman" panose="02020603050405020304" pitchFamily="18" charset="0"/>
                <a:cs typeface="Times New Roman" panose="02020603050405020304" pitchFamily="18" charset="0"/>
              </a:rPr>
              <a:t>Para.4 /  Sentence 4       </a:t>
            </a:r>
            <a:r>
              <a:rPr lang="en-US" altLang="zh-CN" sz="2400" dirty="0">
                <a:solidFill>
                  <a:schemeClr val="tx1"/>
                </a:solidFill>
                <a:latin typeface="Times New Roman" panose="02020603050405020304" pitchFamily="18" charset="0"/>
                <a:cs typeface="Times New Roman" panose="02020603050405020304" pitchFamily="18" charset="0"/>
              </a:rPr>
              <a:t>            </a:t>
            </a:r>
          </a:p>
          <a:p>
            <a:pPr>
              <a:lnSpc>
                <a:spcPts val="3000"/>
              </a:lnSpc>
            </a:pPr>
            <a:r>
              <a:rPr lang="en-US" altLang="zh-CN" sz="2400" dirty="0">
                <a:solidFill>
                  <a:srgbClr val="FF0000"/>
                </a:solidFill>
                <a:latin typeface="Times New Roman" panose="02020603050405020304" pitchFamily="18" charset="0"/>
                <a:cs typeface="Times New Roman" panose="02020603050405020304" pitchFamily="18" charset="0"/>
              </a:rPr>
              <a:t>If </a:t>
            </a:r>
            <a:r>
              <a:rPr lang="en-US" altLang="zh-CN" sz="2400" dirty="0">
                <a:solidFill>
                  <a:schemeClr val="tx1"/>
                </a:solidFill>
                <a:latin typeface="Times New Roman" panose="02020603050405020304" pitchFamily="18" charset="0"/>
                <a:cs typeface="Times New Roman" panose="02020603050405020304" pitchFamily="18" charset="0"/>
              </a:rPr>
              <a:t>they </a:t>
            </a:r>
            <a:r>
              <a:rPr lang="en-US" altLang="zh-CN" sz="2400" dirty="0">
                <a:solidFill>
                  <a:srgbClr val="FF0000"/>
                </a:solidFill>
                <a:latin typeface="Times New Roman" panose="02020603050405020304" pitchFamily="18" charset="0"/>
                <a:cs typeface="Times New Roman" panose="02020603050405020304" pitchFamily="18" charset="0"/>
              </a:rPr>
              <a:t>could</a:t>
            </a:r>
            <a:r>
              <a:rPr lang="en-US" altLang="zh-CN" sz="2400" dirty="0">
                <a:solidFill>
                  <a:schemeClr val="tx1"/>
                </a:solidFill>
                <a:latin typeface="Times New Roman" panose="02020603050405020304" pitchFamily="18" charset="0"/>
                <a:cs typeface="Times New Roman" panose="02020603050405020304" pitchFamily="18" charset="0"/>
              </a:rPr>
              <a:t> accurately recreate the behaviours and structures of a biological brain, their computer simulation </a:t>
            </a:r>
            <a:r>
              <a:rPr lang="en-US" altLang="zh-CN" sz="2400" dirty="0">
                <a:solidFill>
                  <a:srgbClr val="FF0000"/>
                </a:solidFill>
                <a:latin typeface="Times New Roman" panose="02020603050405020304" pitchFamily="18" charset="0"/>
                <a:cs typeface="Times New Roman" panose="02020603050405020304" pitchFamily="18" charset="0"/>
              </a:rPr>
              <a:t>should</a:t>
            </a:r>
            <a:r>
              <a:rPr lang="en-US" altLang="zh-CN" sz="2400" dirty="0">
                <a:solidFill>
                  <a:schemeClr val="tx1"/>
                </a:solidFill>
                <a:latin typeface="Times New Roman" panose="02020603050405020304" pitchFamily="18" charset="0"/>
                <a:cs typeface="Times New Roman" panose="02020603050405020304" pitchFamily="18" charset="0"/>
              </a:rPr>
              <a:t> shed light on both normal cognition and disorders like depression and schizophrenia.</a:t>
            </a:r>
          </a:p>
        </p:txBody>
      </p:sp>
      <p:sp>
        <p:nvSpPr>
          <p:cNvPr id="13" name="矩形 12">
            <a:extLst>
              <a:ext uri="{FF2B5EF4-FFF2-40B4-BE49-F238E27FC236}">
                <a16:creationId xmlns:a16="http://schemas.microsoft.com/office/drawing/2014/main" id="{E91F0BA6-76F9-0929-82AA-3A2F828463B7}"/>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19</a:t>
            </a:r>
            <a:endParaRPr lang="zh-CN" b="1" dirty="0">
              <a:solidFill>
                <a:schemeClr val="lt1"/>
              </a:solidFill>
              <a:latin typeface="微软雅黑" pitchFamily="34" charset="-122"/>
              <a:ea typeface="微软雅黑" pitchFamily="34" charset="-122"/>
            </a:endParaRPr>
          </a:p>
        </p:txBody>
      </p:sp>
    </p:spTree>
    <p:extLst>
      <p:ext uri="{BB962C8B-B14F-4D97-AF65-F5344CB8AC3E}">
        <p14:creationId xmlns:p14="http://schemas.microsoft.com/office/powerpoint/2010/main" val="1024244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5039139"/>
            <a:ext cx="1818861" cy="1818861"/>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直角三角形 5"/>
          <p:cNvSpPr/>
          <p:nvPr/>
        </p:nvSpPr>
        <p:spPr>
          <a:xfrm flipH="1" flipV="1">
            <a:off x="9786082" y="-1"/>
            <a:ext cx="2405917" cy="2405917"/>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5227091" y="1694838"/>
            <a:ext cx="1446530" cy="3153410"/>
          </a:xfrm>
          <a:prstGeom prst="rect">
            <a:avLst/>
          </a:prstGeom>
          <a:noFill/>
        </p:spPr>
        <p:txBody>
          <a:bodyPr wrap="none" rtlCol="0">
            <a:spAutoFit/>
          </a:bodyPr>
          <a:lstStyle/>
          <a:p>
            <a:r>
              <a:rPr lang="en-US" altLang="zh-CN" sz="19900" b="1" dirty="0">
                <a:solidFill>
                  <a:srgbClr val="174994">
                    <a:alpha val="38000"/>
                  </a:srgbClr>
                </a:solidFill>
                <a:latin typeface="Times New Roman" panose="02020503050405090304" charset="0"/>
                <a:ea typeface="思源黑体" panose="020B0400000000000000" charset="-122"/>
              </a:rPr>
              <a:t>5</a:t>
            </a:r>
          </a:p>
        </p:txBody>
      </p:sp>
      <p:sp>
        <p:nvSpPr>
          <p:cNvPr id="9" name="文本框 8"/>
          <p:cNvSpPr txBox="1"/>
          <p:nvPr/>
        </p:nvSpPr>
        <p:spPr>
          <a:xfrm>
            <a:off x="4650732" y="2782669"/>
            <a:ext cx="2890535" cy="646331"/>
          </a:xfrm>
          <a:prstGeom prst="rect">
            <a:avLst/>
          </a:prstGeom>
          <a:noFill/>
        </p:spPr>
        <p:txBody>
          <a:bodyPr wrap="none" rtlCol="0">
            <a:spAutoFit/>
          </a:bodyPr>
          <a:lstStyle/>
          <a:p>
            <a:r>
              <a:rPr lang="en-US" altLang="zh-CN" sz="3600" dirty="0">
                <a:latin typeface="Times New Roman" panose="02020503050405090304" charset="0"/>
                <a:ea typeface="思源黑体" panose="020B0400000000000000" charset="-122"/>
              </a:rPr>
              <a:t>Reading Skills</a:t>
            </a:r>
          </a:p>
        </p:txBody>
      </p:sp>
      <p:sp>
        <p:nvSpPr>
          <p:cNvPr id="11" name="矩形 10"/>
          <p:cNvSpPr/>
          <p:nvPr/>
        </p:nvSpPr>
        <p:spPr>
          <a:xfrm flipV="1">
            <a:off x="3487189" y="3512166"/>
            <a:ext cx="5238619" cy="4571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13" y="78833"/>
            <a:ext cx="2554357" cy="53899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254507" y="1470061"/>
            <a:ext cx="4707699" cy="646331"/>
          </a:xfrm>
          <a:prstGeom prst="rect">
            <a:avLst/>
          </a:prstGeom>
          <a:noFill/>
        </p:spPr>
        <p:txBody>
          <a:bodyPr wrap="none" rtlCol="0">
            <a:spAutoFit/>
          </a:bodyPr>
          <a:lstStyle/>
          <a:p>
            <a:r>
              <a:rPr lang="en-US" altLang="zh-CN" sz="3600" b="1" dirty="0">
                <a:solidFill>
                  <a:srgbClr val="174994"/>
                </a:solidFill>
                <a:latin typeface="Times New Roman" panose="02020603050405020304" charset="0"/>
                <a:ea typeface="思源黑体" panose="020B0400000000000000" charset="-122"/>
              </a:rPr>
              <a:t> What are arguments ?</a:t>
            </a:r>
            <a:endParaRPr lang="zh-CN" altLang="en-US" sz="3600" b="1" dirty="0">
              <a:solidFill>
                <a:srgbClr val="174994"/>
              </a:solidFill>
              <a:latin typeface="Times New Roman" panose="02020603050405020304" charset="0"/>
              <a:ea typeface="思源黑体" panose="020B0400000000000000" charset="-122"/>
            </a:endParaRPr>
          </a:p>
        </p:txBody>
      </p:sp>
      <p:sp>
        <p:nvSpPr>
          <p:cNvPr id="47" name="矩形 46"/>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anose="020B0503020204020204" pitchFamily="34" charset="-122"/>
                <a:ea typeface="微软雅黑" panose="020B0503020204020204" pitchFamily="34" charset="-122"/>
              </a:rPr>
              <a:t>20</a:t>
            </a:r>
            <a:endParaRPr lang="zh-CN" b="1" dirty="0">
              <a:solidFill>
                <a:schemeClr val="lt1"/>
              </a:solidFill>
              <a:latin typeface="微软雅黑" panose="020B0503020204020204" pitchFamily="34" charset="-122"/>
              <a:ea typeface="微软雅黑" panose="020B0503020204020204" pitchFamily="34" charset="-122"/>
            </a:endParaRPr>
          </a:p>
        </p:txBody>
      </p:sp>
      <p:sp>
        <p:nvSpPr>
          <p:cNvPr id="81" name="矩形 80"/>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p:cNvSpPr/>
          <p:nvPr/>
        </p:nvSpPr>
        <p:spPr>
          <a:xfrm>
            <a:off x="10453068" y="-3205"/>
            <a:ext cx="1738932"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89" name="直接连接符 88"/>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等腰三角形 92"/>
          <p:cNvSpPr/>
          <p:nvPr/>
        </p:nvSpPr>
        <p:spPr>
          <a:xfrm>
            <a:off x="10874094"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a:extLst>
              <a:ext uri="{FF2B5EF4-FFF2-40B4-BE49-F238E27FC236}">
                <a16:creationId xmlns:a16="http://schemas.microsoft.com/office/drawing/2014/main" id="{A0F1B414-4B9B-5069-7C00-1BC8286DDEAC}"/>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14" name="文本框 13">
            <a:extLst>
              <a:ext uri="{FF2B5EF4-FFF2-40B4-BE49-F238E27FC236}">
                <a16:creationId xmlns:a16="http://schemas.microsoft.com/office/drawing/2014/main" id="{E3007489-6D30-1833-AA11-F7756F531834}"/>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15" name="直接连接符 14">
            <a:extLst>
              <a:ext uri="{FF2B5EF4-FFF2-40B4-BE49-F238E27FC236}">
                <a16:creationId xmlns:a16="http://schemas.microsoft.com/office/drawing/2014/main" id="{CC2AE7DC-C9D1-547F-34C1-ED04A9C2AE30}"/>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E97539C-C5B8-278C-70B8-E98513A1B913}"/>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4B3856B-A21C-1FBD-BB7E-BC425E01E188}"/>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880D917-CFC1-2ACE-5133-04EC0C0068A7}"/>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47770A9-BC3F-2968-9D17-2D097A92E6F8}"/>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20" name="文本框 19">
            <a:extLst>
              <a:ext uri="{FF2B5EF4-FFF2-40B4-BE49-F238E27FC236}">
                <a16:creationId xmlns:a16="http://schemas.microsoft.com/office/drawing/2014/main" id="{5B85B549-E670-D27E-67CD-065FF878231E}"/>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21" name="文本框 20">
            <a:extLst>
              <a:ext uri="{FF2B5EF4-FFF2-40B4-BE49-F238E27FC236}">
                <a16:creationId xmlns:a16="http://schemas.microsoft.com/office/drawing/2014/main" id="{6DF345C3-B794-DBE3-6758-EDADEA44BF38}"/>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2" name="文本框 1">
            <a:extLst>
              <a:ext uri="{FF2B5EF4-FFF2-40B4-BE49-F238E27FC236}">
                <a16:creationId xmlns:a16="http://schemas.microsoft.com/office/drawing/2014/main" id="{96A68AC6-C5CF-53B6-5772-00FA3AE897F1}"/>
              </a:ext>
            </a:extLst>
          </p:cNvPr>
          <p:cNvSpPr txBox="1"/>
          <p:nvPr/>
        </p:nvSpPr>
        <p:spPr>
          <a:xfrm>
            <a:off x="947082" y="2382687"/>
            <a:ext cx="10076488" cy="1815882"/>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In the context of critical thinking,arguments mean the presentation of evidence to support a claim.Therefore,an argument consists of two parts;one part supposedly provides a reason for thinking that other part is true.</a:t>
            </a:r>
            <a:endParaRPr lang="zh-CN" altLang="en-US" sz="28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6559CA4-30EC-3168-F865-6D3F7B8E852F}"/>
              </a:ext>
            </a:extLst>
          </p:cNvPr>
          <p:cNvSpPr/>
          <p:nvPr/>
        </p:nvSpPr>
        <p:spPr>
          <a:xfrm>
            <a:off x="483753" y="5048204"/>
            <a:ext cx="2249394" cy="914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Evidence</a:t>
            </a:r>
            <a:endParaRPr lang="zh-CN" altLang="en-US" sz="4000" dirty="0"/>
          </a:p>
        </p:txBody>
      </p:sp>
      <p:sp>
        <p:nvSpPr>
          <p:cNvPr id="4" name="矩形 3">
            <a:extLst>
              <a:ext uri="{FF2B5EF4-FFF2-40B4-BE49-F238E27FC236}">
                <a16:creationId xmlns:a16="http://schemas.microsoft.com/office/drawing/2014/main" id="{667257FC-5379-D73A-38B7-26FEC83D812D}"/>
              </a:ext>
            </a:extLst>
          </p:cNvPr>
          <p:cNvSpPr/>
          <p:nvPr/>
        </p:nvSpPr>
        <p:spPr>
          <a:xfrm>
            <a:off x="4784856" y="5048204"/>
            <a:ext cx="2249394" cy="914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Claim</a:t>
            </a:r>
            <a:endParaRPr lang="zh-CN" altLang="en-US" sz="4000" dirty="0"/>
          </a:p>
        </p:txBody>
      </p:sp>
      <p:sp>
        <p:nvSpPr>
          <p:cNvPr id="5" name="矩形 4">
            <a:extLst>
              <a:ext uri="{FF2B5EF4-FFF2-40B4-BE49-F238E27FC236}">
                <a16:creationId xmlns:a16="http://schemas.microsoft.com/office/drawing/2014/main" id="{D55F301D-282C-550B-F32B-797672A1D287}"/>
              </a:ext>
            </a:extLst>
          </p:cNvPr>
          <p:cNvSpPr/>
          <p:nvPr/>
        </p:nvSpPr>
        <p:spPr>
          <a:xfrm>
            <a:off x="9623466" y="5050045"/>
            <a:ext cx="2255520" cy="914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Argument</a:t>
            </a:r>
            <a:endParaRPr lang="zh-CN" altLang="en-US" sz="3600" dirty="0"/>
          </a:p>
        </p:txBody>
      </p:sp>
      <p:sp>
        <p:nvSpPr>
          <p:cNvPr id="6" name="加号 5">
            <a:extLst>
              <a:ext uri="{FF2B5EF4-FFF2-40B4-BE49-F238E27FC236}">
                <a16:creationId xmlns:a16="http://schemas.microsoft.com/office/drawing/2014/main" id="{C54423E2-4F7B-38B8-D5E8-DBFD4694CE96}"/>
              </a:ext>
            </a:extLst>
          </p:cNvPr>
          <p:cNvSpPr/>
          <p:nvPr/>
        </p:nvSpPr>
        <p:spPr>
          <a:xfrm>
            <a:off x="3301801" y="5048204"/>
            <a:ext cx="914400" cy="914400"/>
          </a:xfrm>
          <a:prstGeom prst="mathPlus">
            <a:avLst/>
          </a:prstGeom>
          <a:solidFill>
            <a:srgbClr val="E83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号 6">
            <a:extLst>
              <a:ext uri="{FF2B5EF4-FFF2-40B4-BE49-F238E27FC236}">
                <a16:creationId xmlns:a16="http://schemas.microsoft.com/office/drawing/2014/main" id="{914976F6-AF58-79D0-AA41-C09F8F34E690}"/>
              </a:ext>
            </a:extLst>
          </p:cNvPr>
          <p:cNvSpPr/>
          <p:nvPr/>
        </p:nvSpPr>
        <p:spPr>
          <a:xfrm>
            <a:off x="7871658" y="5048204"/>
            <a:ext cx="914400" cy="914400"/>
          </a:xfrm>
          <a:prstGeom prst="mathEqual">
            <a:avLst/>
          </a:prstGeom>
          <a:solidFill>
            <a:srgbClr val="E83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D65FD-AB61-4492-D9F8-BDCDDE3C9F64}"/>
            </a:ext>
          </a:extLst>
        </p:cNvPr>
        <p:cNvGrpSpPr/>
        <p:nvPr/>
      </p:nvGrpSpPr>
      <p:grpSpPr>
        <a:xfrm>
          <a:off x="0" y="0"/>
          <a:ext cx="0" cy="0"/>
          <a:chOff x="0" y="0"/>
          <a:chExt cx="0" cy="0"/>
        </a:xfrm>
      </p:grpSpPr>
      <p:sp>
        <p:nvSpPr>
          <p:cNvPr id="35" name="文本框 34">
            <a:extLst>
              <a:ext uri="{FF2B5EF4-FFF2-40B4-BE49-F238E27FC236}">
                <a16:creationId xmlns:a16="http://schemas.microsoft.com/office/drawing/2014/main" id="{2FBBEB16-2CCC-6B1F-E3DC-D1C155692D6E}"/>
              </a:ext>
            </a:extLst>
          </p:cNvPr>
          <p:cNvSpPr txBox="1"/>
          <p:nvPr/>
        </p:nvSpPr>
        <p:spPr>
          <a:xfrm>
            <a:off x="254507" y="1470061"/>
            <a:ext cx="7943200" cy="646331"/>
          </a:xfrm>
          <a:prstGeom prst="rect">
            <a:avLst/>
          </a:prstGeom>
          <a:noFill/>
        </p:spPr>
        <p:txBody>
          <a:bodyPr wrap="none" rtlCol="0">
            <a:spAutoFit/>
          </a:bodyPr>
          <a:lstStyle/>
          <a:p>
            <a:r>
              <a:rPr lang="en-US" altLang="zh-CN" sz="3600" b="1" dirty="0">
                <a:solidFill>
                  <a:srgbClr val="174994"/>
                </a:solidFill>
                <a:latin typeface="Times New Roman" panose="02020603050405020304" charset="0"/>
                <a:ea typeface="思源黑体" panose="020B0400000000000000" charset="-122"/>
              </a:rPr>
              <a:t>How to support a claim with evidence ?</a:t>
            </a:r>
            <a:endParaRPr lang="zh-CN" altLang="en-US" sz="3600" b="1" dirty="0">
              <a:solidFill>
                <a:srgbClr val="174994"/>
              </a:solidFill>
              <a:latin typeface="Times New Roman" panose="02020603050405020304" charset="0"/>
              <a:ea typeface="思源黑体" panose="020B0400000000000000" charset="-122"/>
            </a:endParaRPr>
          </a:p>
        </p:txBody>
      </p:sp>
      <p:sp>
        <p:nvSpPr>
          <p:cNvPr id="47" name="矩形 46">
            <a:extLst>
              <a:ext uri="{FF2B5EF4-FFF2-40B4-BE49-F238E27FC236}">
                <a16:creationId xmlns:a16="http://schemas.microsoft.com/office/drawing/2014/main" id="{E811D999-74F7-2D06-2799-68B598B11996}"/>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anose="020B0503020204020204" pitchFamily="34" charset="-122"/>
                <a:ea typeface="微软雅黑" panose="020B0503020204020204" pitchFamily="34" charset="-122"/>
              </a:rPr>
              <a:t>21</a:t>
            </a:r>
            <a:endParaRPr lang="zh-CN" b="1" dirty="0">
              <a:solidFill>
                <a:schemeClr val="lt1"/>
              </a:solidFill>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05228B31-8605-A1B5-0A4C-8D9AAF84FA02}"/>
              </a:ext>
            </a:extLst>
          </p:cNvPr>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a:extLst>
              <a:ext uri="{FF2B5EF4-FFF2-40B4-BE49-F238E27FC236}">
                <a16:creationId xmlns:a16="http://schemas.microsoft.com/office/drawing/2014/main" id="{6994527A-1191-16E8-630B-A540002A42E0}"/>
              </a:ext>
            </a:extLst>
          </p:cNvPr>
          <p:cNvSpPr/>
          <p:nvPr/>
        </p:nvSpPr>
        <p:spPr>
          <a:xfrm>
            <a:off x="10453068" y="-3205"/>
            <a:ext cx="1738932"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a:extLst>
              <a:ext uri="{FF2B5EF4-FFF2-40B4-BE49-F238E27FC236}">
                <a16:creationId xmlns:a16="http://schemas.microsoft.com/office/drawing/2014/main" id="{7D473957-2833-D523-5AA7-7E72B335D6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89" name="直接连接符 88">
            <a:extLst>
              <a:ext uri="{FF2B5EF4-FFF2-40B4-BE49-F238E27FC236}">
                <a16:creationId xmlns:a16="http://schemas.microsoft.com/office/drawing/2014/main" id="{8FE767FD-176F-E525-0346-5C07333DB3B1}"/>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1831B87C-52F6-83F3-CF16-F76148376E01}"/>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879FA14-FF68-AB28-C800-7EE21C032060}"/>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78683E7-D746-BF77-07FB-99319FE37652}"/>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等腰三角形 92">
            <a:extLst>
              <a:ext uri="{FF2B5EF4-FFF2-40B4-BE49-F238E27FC236}">
                <a16:creationId xmlns:a16="http://schemas.microsoft.com/office/drawing/2014/main" id="{6F414EC4-2FA7-E103-2FC9-C0821B68BA8A}"/>
              </a:ext>
            </a:extLst>
          </p:cNvPr>
          <p:cNvSpPr/>
          <p:nvPr/>
        </p:nvSpPr>
        <p:spPr>
          <a:xfrm>
            <a:off x="10874094"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a:extLst>
              <a:ext uri="{FF2B5EF4-FFF2-40B4-BE49-F238E27FC236}">
                <a16:creationId xmlns:a16="http://schemas.microsoft.com/office/drawing/2014/main" id="{B70A0926-F759-89E8-C11A-AFFE74ED8710}"/>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14" name="文本框 13">
            <a:extLst>
              <a:ext uri="{FF2B5EF4-FFF2-40B4-BE49-F238E27FC236}">
                <a16:creationId xmlns:a16="http://schemas.microsoft.com/office/drawing/2014/main" id="{8C0BDA90-A8E2-B2DE-2DD4-E9AADDEC5388}"/>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15" name="直接连接符 14">
            <a:extLst>
              <a:ext uri="{FF2B5EF4-FFF2-40B4-BE49-F238E27FC236}">
                <a16:creationId xmlns:a16="http://schemas.microsoft.com/office/drawing/2014/main" id="{7AF65FD8-F67F-DA84-C0AA-994DB77D536D}"/>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17F3DB2-8D48-3874-D342-925D4AD92174}"/>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470CF3E-ADA6-EDD5-6286-33FF352DDDC2}"/>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6DB4540-810E-E639-99D2-225425C0FDCB}"/>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345EBAA-A7F4-9CBB-77B8-2B6A39646CB3}"/>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20" name="文本框 19">
            <a:extLst>
              <a:ext uri="{FF2B5EF4-FFF2-40B4-BE49-F238E27FC236}">
                <a16:creationId xmlns:a16="http://schemas.microsoft.com/office/drawing/2014/main" id="{82D01D98-BD50-784D-A45C-FFB1F888B104}"/>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21" name="文本框 20">
            <a:extLst>
              <a:ext uri="{FF2B5EF4-FFF2-40B4-BE49-F238E27FC236}">
                <a16:creationId xmlns:a16="http://schemas.microsoft.com/office/drawing/2014/main" id="{2D195E0B-2989-8E32-96C9-4615EB7058B0}"/>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9" name="Shape 1">
            <a:extLst>
              <a:ext uri="{FF2B5EF4-FFF2-40B4-BE49-F238E27FC236}">
                <a16:creationId xmlns:a16="http://schemas.microsoft.com/office/drawing/2014/main" id="{3ACED822-449E-6351-A2CB-CC6AE473B336}"/>
              </a:ext>
            </a:extLst>
          </p:cNvPr>
          <p:cNvSpPr/>
          <p:nvPr/>
        </p:nvSpPr>
        <p:spPr>
          <a:xfrm>
            <a:off x="389456" y="4132703"/>
            <a:ext cx="10346835" cy="646331"/>
          </a:xfrm>
          <a:custGeom>
            <a:avLst/>
            <a:gdLst/>
            <a:ahLst/>
            <a:cxnLst/>
            <a:rect l="l" t="t" r="r" b="b"/>
            <a:pathLst>
              <a:path w="5689600" h="3302000">
                <a:moveTo>
                  <a:pt x="101603" y="0"/>
                </a:moveTo>
                <a:lnTo>
                  <a:pt x="5587997" y="0"/>
                </a:lnTo>
                <a:cubicBezTo>
                  <a:pt x="5644111" y="0"/>
                  <a:pt x="5689600" y="45489"/>
                  <a:pt x="5689600" y="101603"/>
                </a:cubicBezTo>
                <a:lnTo>
                  <a:pt x="5689600" y="3200397"/>
                </a:lnTo>
                <a:cubicBezTo>
                  <a:pt x="5689600" y="3256511"/>
                  <a:pt x="5644111" y="3302000"/>
                  <a:pt x="5587997" y="3302000"/>
                </a:cubicBezTo>
                <a:lnTo>
                  <a:pt x="101603" y="3302000"/>
                </a:lnTo>
                <a:cubicBezTo>
                  <a:pt x="45489" y="3302000"/>
                  <a:pt x="0" y="3256511"/>
                  <a:pt x="0" y="3200397"/>
                </a:cubicBezTo>
                <a:lnTo>
                  <a:pt x="0" y="101603"/>
                </a:lnTo>
                <a:cubicBezTo>
                  <a:pt x="0" y="45527"/>
                  <a:pt x="45527" y="0"/>
                  <a:pt x="101603" y="0"/>
                </a:cubicBezTo>
                <a:close/>
              </a:path>
            </a:pathLst>
          </a:custGeom>
          <a:solidFill>
            <a:srgbClr val="2196F3">
              <a:alpha val="10196"/>
            </a:srgbClr>
          </a:solidFill>
        </p:spPr>
        <p:txBody>
          <a:bodyPr/>
          <a:lstStyle/>
          <a:p>
            <a:r>
              <a:rPr lang="en-US" altLang="zh-CN" dirty="0">
                <a:solidFill>
                  <a:schemeClr val="accent5">
                    <a:lumMod val="75000"/>
                  </a:schemeClr>
                </a:solidFill>
              </a:rPr>
              <a:t>Examples can support the writer’s contention that a general statement is true and provide specifics and details in support of a claim.</a:t>
            </a:r>
            <a:endParaRPr lang="zh-CN" altLang="en-US" dirty="0"/>
          </a:p>
        </p:txBody>
      </p:sp>
      <p:sp>
        <p:nvSpPr>
          <p:cNvPr id="11" name="文本框 10">
            <a:extLst>
              <a:ext uri="{FF2B5EF4-FFF2-40B4-BE49-F238E27FC236}">
                <a16:creationId xmlns:a16="http://schemas.microsoft.com/office/drawing/2014/main" id="{B2F3D873-4BED-9F80-3FA9-1C8EA99695D3}"/>
              </a:ext>
            </a:extLst>
          </p:cNvPr>
          <p:cNvSpPr txBox="1"/>
          <p:nvPr/>
        </p:nvSpPr>
        <p:spPr>
          <a:xfrm>
            <a:off x="254507" y="2182632"/>
            <a:ext cx="6112003" cy="400110"/>
          </a:xfrm>
          <a:prstGeom prst="rect">
            <a:avLst/>
          </a:prstGeom>
          <a:noFill/>
        </p:spPr>
        <p:txBody>
          <a:bodyPr wrap="square" rtlCol="0">
            <a:spAutoFit/>
          </a:bodyPr>
          <a:lstStyle/>
          <a:p>
            <a:r>
              <a:rPr lang="en-US" altLang="zh-CN" sz="2000" dirty="0"/>
              <a:t>Presenting and explaining statistics</a:t>
            </a:r>
            <a:endParaRPr lang="zh-CN" altLang="en-US" sz="2000" dirty="0"/>
          </a:p>
        </p:txBody>
      </p:sp>
      <p:sp>
        <p:nvSpPr>
          <p:cNvPr id="23" name="文本框 22">
            <a:extLst>
              <a:ext uri="{FF2B5EF4-FFF2-40B4-BE49-F238E27FC236}">
                <a16:creationId xmlns:a16="http://schemas.microsoft.com/office/drawing/2014/main" id="{930B67D4-500E-5C65-6D7A-09C757284D16}"/>
              </a:ext>
            </a:extLst>
          </p:cNvPr>
          <p:cNvSpPr txBox="1"/>
          <p:nvPr/>
        </p:nvSpPr>
        <p:spPr>
          <a:xfrm>
            <a:off x="254507" y="3585230"/>
            <a:ext cx="6112003" cy="400110"/>
          </a:xfrm>
          <a:prstGeom prst="rect">
            <a:avLst/>
          </a:prstGeom>
          <a:noFill/>
        </p:spPr>
        <p:txBody>
          <a:bodyPr wrap="square" rtlCol="0">
            <a:spAutoFit/>
          </a:bodyPr>
          <a:lstStyle/>
          <a:p>
            <a:r>
              <a:rPr lang="en-US" altLang="zh-CN" sz="2000" dirty="0"/>
              <a:t>Providing appropriate examples</a:t>
            </a:r>
            <a:endParaRPr lang="zh-CN" altLang="en-US" sz="2000" dirty="0"/>
          </a:p>
        </p:txBody>
      </p:sp>
      <p:sp>
        <p:nvSpPr>
          <p:cNvPr id="26" name="Shape 1">
            <a:extLst>
              <a:ext uri="{FF2B5EF4-FFF2-40B4-BE49-F238E27FC236}">
                <a16:creationId xmlns:a16="http://schemas.microsoft.com/office/drawing/2014/main" id="{D89AD0B2-6809-1C6B-1829-8FBCD75B3157}"/>
              </a:ext>
            </a:extLst>
          </p:cNvPr>
          <p:cNvSpPr/>
          <p:nvPr/>
        </p:nvSpPr>
        <p:spPr>
          <a:xfrm>
            <a:off x="389458" y="2801382"/>
            <a:ext cx="10346835" cy="646331"/>
          </a:xfrm>
          <a:custGeom>
            <a:avLst/>
            <a:gdLst/>
            <a:ahLst/>
            <a:cxnLst/>
            <a:rect l="l" t="t" r="r" b="b"/>
            <a:pathLst>
              <a:path w="5689600" h="3302000">
                <a:moveTo>
                  <a:pt x="101603" y="0"/>
                </a:moveTo>
                <a:lnTo>
                  <a:pt x="5587997" y="0"/>
                </a:lnTo>
                <a:cubicBezTo>
                  <a:pt x="5644111" y="0"/>
                  <a:pt x="5689600" y="45489"/>
                  <a:pt x="5689600" y="101603"/>
                </a:cubicBezTo>
                <a:lnTo>
                  <a:pt x="5689600" y="3200397"/>
                </a:lnTo>
                <a:cubicBezTo>
                  <a:pt x="5689600" y="3256511"/>
                  <a:pt x="5644111" y="3302000"/>
                  <a:pt x="5587997" y="3302000"/>
                </a:cubicBezTo>
                <a:lnTo>
                  <a:pt x="101603" y="3302000"/>
                </a:lnTo>
                <a:cubicBezTo>
                  <a:pt x="45489" y="3302000"/>
                  <a:pt x="0" y="3256511"/>
                  <a:pt x="0" y="3200397"/>
                </a:cubicBezTo>
                <a:lnTo>
                  <a:pt x="0" y="101603"/>
                </a:lnTo>
                <a:cubicBezTo>
                  <a:pt x="0" y="45527"/>
                  <a:pt x="45527" y="0"/>
                  <a:pt x="101603" y="0"/>
                </a:cubicBezTo>
                <a:close/>
              </a:path>
            </a:pathLst>
          </a:custGeom>
          <a:solidFill>
            <a:srgbClr val="2196F3">
              <a:alpha val="10196"/>
            </a:srgbClr>
          </a:solidFill>
        </p:spPr>
        <p:txBody>
          <a:bodyPr/>
          <a:lstStyle/>
          <a:p>
            <a:r>
              <a:rPr lang="en-US" altLang="zh-CN" dirty="0">
                <a:solidFill>
                  <a:schemeClr val="accent5">
                    <a:lumMod val="75000"/>
                  </a:schemeClr>
                </a:solidFill>
              </a:rPr>
              <a:t>Statistics will be used to convey information in a numerical form (referred to as data). Statistics are convincing when they are used in combination with an explanation of why the numbers are significant</a:t>
            </a:r>
            <a:r>
              <a:rPr lang="en-US" altLang="zh-CN" dirty="0"/>
              <a:t>.</a:t>
            </a:r>
            <a:endParaRPr lang="zh-CN" altLang="en-US" dirty="0"/>
          </a:p>
        </p:txBody>
      </p:sp>
      <p:sp>
        <p:nvSpPr>
          <p:cNvPr id="27" name="Shape 1">
            <a:extLst>
              <a:ext uri="{FF2B5EF4-FFF2-40B4-BE49-F238E27FC236}">
                <a16:creationId xmlns:a16="http://schemas.microsoft.com/office/drawing/2014/main" id="{BD6E059E-360B-2586-3874-D13D804D40B5}"/>
              </a:ext>
            </a:extLst>
          </p:cNvPr>
          <p:cNvSpPr/>
          <p:nvPr/>
        </p:nvSpPr>
        <p:spPr>
          <a:xfrm>
            <a:off x="389456" y="5596734"/>
            <a:ext cx="10346835" cy="646331"/>
          </a:xfrm>
          <a:custGeom>
            <a:avLst/>
            <a:gdLst/>
            <a:ahLst/>
            <a:cxnLst/>
            <a:rect l="l" t="t" r="r" b="b"/>
            <a:pathLst>
              <a:path w="5689600" h="3302000">
                <a:moveTo>
                  <a:pt x="101603" y="0"/>
                </a:moveTo>
                <a:lnTo>
                  <a:pt x="5587997" y="0"/>
                </a:lnTo>
                <a:cubicBezTo>
                  <a:pt x="5644111" y="0"/>
                  <a:pt x="5689600" y="45489"/>
                  <a:pt x="5689600" y="101603"/>
                </a:cubicBezTo>
                <a:lnTo>
                  <a:pt x="5689600" y="3200397"/>
                </a:lnTo>
                <a:cubicBezTo>
                  <a:pt x="5689600" y="3256511"/>
                  <a:pt x="5644111" y="3302000"/>
                  <a:pt x="5587997" y="3302000"/>
                </a:cubicBezTo>
                <a:lnTo>
                  <a:pt x="101603" y="3302000"/>
                </a:lnTo>
                <a:cubicBezTo>
                  <a:pt x="45489" y="3302000"/>
                  <a:pt x="0" y="3256511"/>
                  <a:pt x="0" y="3200397"/>
                </a:cubicBezTo>
                <a:lnTo>
                  <a:pt x="0" y="101603"/>
                </a:lnTo>
                <a:cubicBezTo>
                  <a:pt x="0" y="45527"/>
                  <a:pt x="45527" y="0"/>
                  <a:pt x="101603" y="0"/>
                </a:cubicBezTo>
                <a:close/>
              </a:path>
            </a:pathLst>
          </a:custGeom>
          <a:solidFill>
            <a:srgbClr val="2196F3">
              <a:alpha val="10196"/>
            </a:srgbClr>
          </a:solidFill>
        </p:spPr>
        <p:txBody>
          <a:bodyPr/>
          <a:lstStyle/>
          <a:p>
            <a:r>
              <a:rPr lang="en-US" altLang="zh-CN" dirty="0">
                <a:solidFill>
                  <a:schemeClr val="accent5">
                    <a:lumMod val="75000"/>
                  </a:schemeClr>
                </a:solidFill>
              </a:rPr>
              <a:t>Expert opinions are usually based on factual evidence to interpret other facts.</a:t>
            </a:r>
            <a:endParaRPr lang="zh-CN" altLang="en-US" dirty="0"/>
          </a:p>
        </p:txBody>
      </p:sp>
      <p:sp>
        <p:nvSpPr>
          <p:cNvPr id="29" name="文本框 28">
            <a:extLst>
              <a:ext uri="{FF2B5EF4-FFF2-40B4-BE49-F238E27FC236}">
                <a16:creationId xmlns:a16="http://schemas.microsoft.com/office/drawing/2014/main" id="{3E0B81FE-6887-E062-0424-43054AD23A1B}"/>
              </a:ext>
            </a:extLst>
          </p:cNvPr>
          <p:cNvSpPr txBox="1"/>
          <p:nvPr/>
        </p:nvSpPr>
        <p:spPr>
          <a:xfrm>
            <a:off x="254507" y="4987829"/>
            <a:ext cx="6112003" cy="400110"/>
          </a:xfrm>
          <a:prstGeom prst="rect">
            <a:avLst/>
          </a:prstGeom>
          <a:noFill/>
        </p:spPr>
        <p:txBody>
          <a:bodyPr wrap="square" rtlCol="0">
            <a:spAutoFit/>
          </a:bodyPr>
          <a:lstStyle/>
          <a:p>
            <a:r>
              <a:rPr lang="en-US" altLang="zh-CN" sz="2000" dirty="0"/>
              <a:t>Quoting expert opinions</a:t>
            </a:r>
            <a:endParaRPr lang="zh-CN" altLang="en-US" sz="2000" dirty="0"/>
          </a:p>
        </p:txBody>
      </p:sp>
    </p:spTree>
    <p:extLst>
      <p:ext uri="{BB962C8B-B14F-4D97-AF65-F5344CB8AC3E}">
        <p14:creationId xmlns:p14="http://schemas.microsoft.com/office/powerpoint/2010/main" val="1174147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28D26-733F-7B7D-AF0D-DC2125CEF4FD}"/>
            </a:ext>
          </a:extLst>
        </p:cNvPr>
        <p:cNvGrpSpPr/>
        <p:nvPr/>
      </p:nvGrpSpPr>
      <p:grpSpPr>
        <a:xfrm>
          <a:off x="0" y="0"/>
          <a:ext cx="0" cy="0"/>
          <a:chOff x="0" y="0"/>
          <a:chExt cx="0" cy="0"/>
        </a:xfrm>
      </p:grpSpPr>
      <p:sp>
        <p:nvSpPr>
          <p:cNvPr id="35" name="文本框 34">
            <a:extLst>
              <a:ext uri="{FF2B5EF4-FFF2-40B4-BE49-F238E27FC236}">
                <a16:creationId xmlns:a16="http://schemas.microsoft.com/office/drawing/2014/main" id="{687E50F6-532A-87DB-737F-EE73974C2F42}"/>
              </a:ext>
            </a:extLst>
          </p:cNvPr>
          <p:cNvSpPr txBox="1"/>
          <p:nvPr/>
        </p:nvSpPr>
        <p:spPr>
          <a:xfrm>
            <a:off x="0" y="1215401"/>
            <a:ext cx="7103227" cy="646331"/>
          </a:xfrm>
          <a:prstGeom prst="rect">
            <a:avLst/>
          </a:prstGeom>
          <a:noFill/>
        </p:spPr>
        <p:txBody>
          <a:bodyPr wrap="none" rtlCol="0">
            <a:spAutoFit/>
          </a:bodyPr>
          <a:lstStyle/>
          <a:p>
            <a:r>
              <a:rPr lang="en-US" altLang="zh-CN" sz="3600" b="1" dirty="0">
                <a:solidFill>
                  <a:srgbClr val="174994"/>
                </a:solidFill>
                <a:latin typeface="Times New Roman" panose="02020603050405020304" charset="0"/>
                <a:ea typeface="思源黑体" panose="020B0400000000000000" charset="-122"/>
              </a:rPr>
              <a:t> </a:t>
            </a:r>
            <a:r>
              <a:rPr lang="en-US" altLang="zh-CN" sz="2000" b="1" dirty="0">
                <a:solidFill>
                  <a:srgbClr val="174994"/>
                </a:solidFill>
                <a:latin typeface="Times New Roman" panose="02020603050405020304" charset="0"/>
                <a:ea typeface="思源黑体" panose="020B0400000000000000" charset="-122"/>
              </a:rPr>
              <a:t>Determine which of the following passages contain arguments</a:t>
            </a:r>
            <a:endParaRPr lang="zh-CN" altLang="en-US" sz="2000" b="1" dirty="0">
              <a:solidFill>
                <a:srgbClr val="174994"/>
              </a:solidFill>
              <a:latin typeface="Times New Roman" panose="02020603050405020304" charset="0"/>
              <a:ea typeface="思源黑体" panose="020B0400000000000000" charset="-122"/>
            </a:endParaRPr>
          </a:p>
        </p:txBody>
      </p:sp>
      <p:sp>
        <p:nvSpPr>
          <p:cNvPr id="47" name="矩形 46">
            <a:extLst>
              <a:ext uri="{FF2B5EF4-FFF2-40B4-BE49-F238E27FC236}">
                <a16:creationId xmlns:a16="http://schemas.microsoft.com/office/drawing/2014/main" id="{A26B7057-8013-B344-58F2-7F767459D748}"/>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anose="020B0503020204020204" pitchFamily="34" charset="-122"/>
                <a:ea typeface="微软雅黑" panose="020B0503020204020204" pitchFamily="34" charset="-122"/>
              </a:rPr>
              <a:t>22</a:t>
            </a:r>
            <a:endParaRPr lang="zh-CN" b="1" dirty="0">
              <a:solidFill>
                <a:schemeClr val="lt1"/>
              </a:solidFill>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4A072814-D6E8-8845-3256-23826CF4115C}"/>
              </a:ext>
            </a:extLst>
          </p:cNvPr>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a:extLst>
              <a:ext uri="{FF2B5EF4-FFF2-40B4-BE49-F238E27FC236}">
                <a16:creationId xmlns:a16="http://schemas.microsoft.com/office/drawing/2014/main" id="{C71F0FC6-38C9-4FEF-99E3-D29F82466334}"/>
              </a:ext>
            </a:extLst>
          </p:cNvPr>
          <p:cNvSpPr/>
          <p:nvPr/>
        </p:nvSpPr>
        <p:spPr>
          <a:xfrm>
            <a:off x="10453068" y="-3205"/>
            <a:ext cx="1738932"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a:extLst>
              <a:ext uri="{FF2B5EF4-FFF2-40B4-BE49-F238E27FC236}">
                <a16:creationId xmlns:a16="http://schemas.microsoft.com/office/drawing/2014/main" id="{EC260801-3050-125F-A906-74A1B12F0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89" name="直接连接符 88">
            <a:extLst>
              <a:ext uri="{FF2B5EF4-FFF2-40B4-BE49-F238E27FC236}">
                <a16:creationId xmlns:a16="http://schemas.microsoft.com/office/drawing/2014/main" id="{1D62D641-6721-F580-35D2-FB4CEE282ED8}"/>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61B2C7FE-B6CD-F6D3-E3AA-AA03D7B3762C}"/>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F2ABF4B-8A22-2B22-4BC5-1AFD04B0F286}"/>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4A68AFA-4D52-F4C4-50CC-5FAF125C1E5A}"/>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等腰三角形 92">
            <a:extLst>
              <a:ext uri="{FF2B5EF4-FFF2-40B4-BE49-F238E27FC236}">
                <a16:creationId xmlns:a16="http://schemas.microsoft.com/office/drawing/2014/main" id="{C3E2C9AD-4920-B781-759B-64A5913B1823}"/>
              </a:ext>
            </a:extLst>
          </p:cNvPr>
          <p:cNvSpPr/>
          <p:nvPr/>
        </p:nvSpPr>
        <p:spPr>
          <a:xfrm>
            <a:off x="10874094"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a:extLst>
              <a:ext uri="{FF2B5EF4-FFF2-40B4-BE49-F238E27FC236}">
                <a16:creationId xmlns:a16="http://schemas.microsoft.com/office/drawing/2014/main" id="{9A99089D-A7DD-69C8-7EB3-D2069FE72FDF}"/>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14" name="文本框 13">
            <a:extLst>
              <a:ext uri="{FF2B5EF4-FFF2-40B4-BE49-F238E27FC236}">
                <a16:creationId xmlns:a16="http://schemas.microsoft.com/office/drawing/2014/main" id="{E23AB31F-5F4F-3B48-BD07-2F540E08B690}"/>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15" name="直接连接符 14">
            <a:extLst>
              <a:ext uri="{FF2B5EF4-FFF2-40B4-BE49-F238E27FC236}">
                <a16:creationId xmlns:a16="http://schemas.microsoft.com/office/drawing/2014/main" id="{6E95C5DE-B220-D1F6-F1B8-D6C783C9ED65}"/>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122299C-DEDC-EE29-77F8-0190C390681E}"/>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659978A-0583-7F4F-E24E-0CC7DDF5CCFB}"/>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0EB5D2A-A239-3CB5-66AC-B234776DCC04}"/>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2D58298-64CB-5CE5-2338-FE9E0E48A4DB}"/>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20" name="文本框 19">
            <a:extLst>
              <a:ext uri="{FF2B5EF4-FFF2-40B4-BE49-F238E27FC236}">
                <a16:creationId xmlns:a16="http://schemas.microsoft.com/office/drawing/2014/main" id="{CCA9F339-00AE-726A-C670-FD6782B27B20}"/>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21" name="文本框 20">
            <a:extLst>
              <a:ext uri="{FF2B5EF4-FFF2-40B4-BE49-F238E27FC236}">
                <a16:creationId xmlns:a16="http://schemas.microsoft.com/office/drawing/2014/main" id="{6565CA91-F8BF-14D1-0F6C-8F80C183B0DA}"/>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2" name="文本框 1">
            <a:extLst>
              <a:ext uri="{FF2B5EF4-FFF2-40B4-BE49-F238E27FC236}">
                <a16:creationId xmlns:a16="http://schemas.microsoft.com/office/drawing/2014/main" id="{8734B604-7E7C-E374-8790-384AF2384424}"/>
              </a:ext>
            </a:extLst>
          </p:cNvPr>
          <p:cNvSpPr txBox="1"/>
          <p:nvPr/>
        </p:nvSpPr>
        <p:spPr>
          <a:xfrm>
            <a:off x="292575" y="2131859"/>
            <a:ext cx="10076488" cy="923330"/>
          </a:xfrm>
          <a:prstGeom prst="rect">
            <a:avLst/>
          </a:prstGeom>
          <a:noFill/>
        </p:spPr>
        <p:txBody>
          <a:bodyPr wrap="square" rtlCol="0">
            <a:spAutoFit/>
          </a:bodyPr>
          <a:lstStyle/>
          <a:p>
            <a:r>
              <a:rPr lang="en-US" altLang="zh-CN" dirty="0"/>
              <a:t>Asked whether there will ever be computers as smart as people, the US mathematician and sci-fi author Vernor Vinge replied: “Yes, but only briefly.” He meant that once computers get to this level, there’s nothing to prevent them getting a lot further very rapidly.</a:t>
            </a:r>
          </a:p>
        </p:txBody>
      </p:sp>
      <p:sp>
        <p:nvSpPr>
          <p:cNvPr id="11" name="文本框 10">
            <a:extLst>
              <a:ext uri="{FF2B5EF4-FFF2-40B4-BE49-F238E27FC236}">
                <a16:creationId xmlns:a16="http://schemas.microsoft.com/office/drawing/2014/main" id="{D702C788-57C0-39B0-AF75-485355AEFF9E}"/>
              </a:ext>
            </a:extLst>
          </p:cNvPr>
          <p:cNvSpPr txBox="1"/>
          <p:nvPr/>
        </p:nvSpPr>
        <p:spPr>
          <a:xfrm>
            <a:off x="292574" y="3429000"/>
            <a:ext cx="10076487" cy="369332"/>
          </a:xfrm>
          <a:prstGeom prst="rect">
            <a:avLst/>
          </a:prstGeom>
          <a:noFill/>
        </p:spPr>
        <p:txBody>
          <a:bodyPr wrap="square" rtlCol="0">
            <a:spAutoFit/>
          </a:bodyPr>
          <a:lstStyle/>
          <a:p>
            <a:endParaRPr lang="en-US" altLang="zh-CN" dirty="0">
              <a:solidFill>
                <a:srgbClr val="FF0000"/>
              </a:solidFill>
            </a:endParaRPr>
          </a:p>
        </p:txBody>
      </p:sp>
      <p:sp>
        <p:nvSpPr>
          <p:cNvPr id="12" name="Shape 1">
            <a:extLst>
              <a:ext uri="{FF2B5EF4-FFF2-40B4-BE49-F238E27FC236}">
                <a16:creationId xmlns:a16="http://schemas.microsoft.com/office/drawing/2014/main" id="{19145CDE-D5B1-561F-B14B-9A8AED81113E}"/>
              </a:ext>
            </a:extLst>
          </p:cNvPr>
          <p:cNvSpPr/>
          <p:nvPr/>
        </p:nvSpPr>
        <p:spPr>
          <a:xfrm>
            <a:off x="292574" y="3391762"/>
            <a:ext cx="10346835" cy="2414994"/>
          </a:xfrm>
          <a:custGeom>
            <a:avLst/>
            <a:gdLst/>
            <a:ahLst/>
            <a:cxnLst/>
            <a:rect l="l" t="t" r="r" b="b"/>
            <a:pathLst>
              <a:path w="5689600" h="3302000">
                <a:moveTo>
                  <a:pt x="101603" y="0"/>
                </a:moveTo>
                <a:lnTo>
                  <a:pt x="5587997" y="0"/>
                </a:lnTo>
                <a:cubicBezTo>
                  <a:pt x="5644111" y="0"/>
                  <a:pt x="5689600" y="45489"/>
                  <a:pt x="5689600" y="101603"/>
                </a:cubicBezTo>
                <a:lnTo>
                  <a:pt x="5689600" y="3200397"/>
                </a:lnTo>
                <a:cubicBezTo>
                  <a:pt x="5689600" y="3256511"/>
                  <a:pt x="5644111" y="3302000"/>
                  <a:pt x="5587997" y="3302000"/>
                </a:cubicBezTo>
                <a:lnTo>
                  <a:pt x="101603" y="3302000"/>
                </a:lnTo>
                <a:cubicBezTo>
                  <a:pt x="45489" y="3302000"/>
                  <a:pt x="0" y="3256511"/>
                  <a:pt x="0" y="3200397"/>
                </a:cubicBezTo>
                <a:lnTo>
                  <a:pt x="0" y="101603"/>
                </a:lnTo>
                <a:cubicBezTo>
                  <a:pt x="0" y="45527"/>
                  <a:pt x="45527" y="0"/>
                  <a:pt x="101603" y="0"/>
                </a:cubicBezTo>
                <a:close/>
              </a:path>
            </a:pathLst>
          </a:custGeom>
          <a:solidFill>
            <a:srgbClr val="2196F3">
              <a:alpha val="10196"/>
            </a:srgbClr>
          </a:solidFill>
        </p:spPr>
        <p:txBody>
          <a:bodyPr/>
          <a:lstStyle/>
          <a:p>
            <a:r>
              <a:rPr lang="en-US" altLang="zh-CN" dirty="0">
                <a:solidFill>
                  <a:srgbClr val="FF0000"/>
                </a:solidFill>
              </a:rPr>
              <a:t>No argument</a:t>
            </a:r>
          </a:p>
          <a:p>
            <a:endParaRPr lang="en-US" altLang="zh-CN" dirty="0">
              <a:solidFill>
                <a:srgbClr val="FF0000"/>
              </a:solidFill>
            </a:endParaRPr>
          </a:p>
          <a:p>
            <a:r>
              <a:rPr lang="en-US" altLang="zh-CN" dirty="0"/>
              <a:t>Asked whether there will ever be computers as smart as people, the US mathematician and sci-fi author Vernor Vinge replied: </a:t>
            </a:r>
            <a:r>
              <a:rPr lang="en-US" altLang="zh-CN" dirty="0">
                <a:highlight>
                  <a:srgbClr val="00FFFF"/>
                </a:highlight>
              </a:rPr>
              <a:t>“Yes, but only briefly.” </a:t>
            </a:r>
            <a:r>
              <a:rPr lang="en-US" altLang="zh-CN" dirty="0"/>
              <a:t>He meant that once computers get to this level, there’s nothing to prevent them getting a lot further very rapidly.</a:t>
            </a:r>
          </a:p>
          <a:p>
            <a:endParaRPr lang="en-US" altLang="zh-CN" dirty="0">
              <a:solidFill>
                <a:srgbClr val="FF0000"/>
              </a:solidFill>
            </a:endParaRPr>
          </a:p>
          <a:p>
            <a:r>
              <a:rPr lang="en-US" altLang="zh-CN" dirty="0">
                <a:solidFill>
                  <a:srgbClr val="FF0000"/>
                </a:solidFill>
              </a:rPr>
              <a:t>Only have claim without evidence</a:t>
            </a:r>
          </a:p>
        </p:txBody>
      </p:sp>
    </p:spTree>
    <p:extLst>
      <p:ext uri="{BB962C8B-B14F-4D97-AF65-F5344CB8AC3E}">
        <p14:creationId xmlns:p14="http://schemas.microsoft.com/office/powerpoint/2010/main" val="193391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5039139"/>
            <a:ext cx="1818861" cy="1818861"/>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直角三角形 5"/>
          <p:cNvSpPr/>
          <p:nvPr/>
        </p:nvSpPr>
        <p:spPr>
          <a:xfrm flipH="1" flipV="1">
            <a:off x="9786082" y="-1"/>
            <a:ext cx="2405917" cy="2405917"/>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5216592" y="1694838"/>
            <a:ext cx="1446530" cy="3153410"/>
          </a:xfrm>
          <a:prstGeom prst="rect">
            <a:avLst/>
          </a:prstGeom>
          <a:noFill/>
        </p:spPr>
        <p:txBody>
          <a:bodyPr wrap="none" rtlCol="0">
            <a:spAutoFit/>
          </a:bodyPr>
          <a:lstStyle/>
          <a:p>
            <a:r>
              <a:rPr lang="en-US" altLang="zh-CN" sz="19900" b="1" dirty="0">
                <a:solidFill>
                  <a:srgbClr val="174994">
                    <a:alpha val="38000"/>
                  </a:srgbClr>
                </a:solidFill>
                <a:latin typeface="Times New Roman" panose="02020503050405090304" charset="0"/>
                <a:ea typeface="思源黑体" panose="020B0400000000000000" charset="-122"/>
              </a:rPr>
              <a:t>1</a:t>
            </a:r>
          </a:p>
        </p:txBody>
      </p:sp>
      <p:sp>
        <p:nvSpPr>
          <p:cNvPr id="9" name="文本框 8"/>
          <p:cNvSpPr txBox="1"/>
          <p:nvPr/>
        </p:nvSpPr>
        <p:spPr>
          <a:xfrm>
            <a:off x="3772286" y="2782669"/>
            <a:ext cx="4647426" cy="646331"/>
          </a:xfrm>
          <a:prstGeom prst="rect">
            <a:avLst/>
          </a:prstGeom>
          <a:noFill/>
        </p:spPr>
        <p:txBody>
          <a:bodyPr wrap="none" rtlCol="0">
            <a:spAutoFit/>
          </a:bodyPr>
          <a:lstStyle/>
          <a:p>
            <a:r>
              <a:rPr lang="en-US" altLang="zh-CN" sz="3600" dirty="0">
                <a:latin typeface="Times New Roman" panose="02020503050405090304" charset="0"/>
                <a:ea typeface="思源黑体" panose="020B0400000000000000" charset="-122"/>
              </a:rPr>
              <a:t>Author and Background</a:t>
            </a:r>
          </a:p>
        </p:txBody>
      </p:sp>
      <p:sp>
        <p:nvSpPr>
          <p:cNvPr id="11" name="矩形 10"/>
          <p:cNvSpPr/>
          <p:nvPr/>
        </p:nvSpPr>
        <p:spPr>
          <a:xfrm flipV="1">
            <a:off x="3476690" y="3512166"/>
            <a:ext cx="5238619" cy="4571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13" y="78833"/>
            <a:ext cx="2554357" cy="53899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4C668-8294-F029-2EEF-2D8BE5C29BFF}"/>
            </a:ext>
          </a:extLst>
        </p:cNvPr>
        <p:cNvGrpSpPr/>
        <p:nvPr/>
      </p:nvGrpSpPr>
      <p:grpSpPr>
        <a:xfrm>
          <a:off x="0" y="0"/>
          <a:ext cx="0" cy="0"/>
          <a:chOff x="0" y="0"/>
          <a:chExt cx="0" cy="0"/>
        </a:xfrm>
      </p:grpSpPr>
      <p:sp>
        <p:nvSpPr>
          <p:cNvPr id="35" name="文本框 34">
            <a:extLst>
              <a:ext uri="{FF2B5EF4-FFF2-40B4-BE49-F238E27FC236}">
                <a16:creationId xmlns:a16="http://schemas.microsoft.com/office/drawing/2014/main" id="{25F297C9-3951-4991-50DC-72E57562F4C1}"/>
              </a:ext>
            </a:extLst>
          </p:cNvPr>
          <p:cNvSpPr txBox="1"/>
          <p:nvPr/>
        </p:nvSpPr>
        <p:spPr>
          <a:xfrm>
            <a:off x="0" y="1215401"/>
            <a:ext cx="7103227" cy="646331"/>
          </a:xfrm>
          <a:prstGeom prst="rect">
            <a:avLst/>
          </a:prstGeom>
          <a:noFill/>
        </p:spPr>
        <p:txBody>
          <a:bodyPr wrap="none" rtlCol="0">
            <a:spAutoFit/>
          </a:bodyPr>
          <a:lstStyle/>
          <a:p>
            <a:r>
              <a:rPr lang="en-US" altLang="zh-CN" sz="3600" b="1" dirty="0">
                <a:solidFill>
                  <a:srgbClr val="174994"/>
                </a:solidFill>
                <a:latin typeface="Times New Roman" panose="02020603050405020304" charset="0"/>
                <a:ea typeface="思源黑体" panose="020B0400000000000000" charset="-122"/>
              </a:rPr>
              <a:t> </a:t>
            </a:r>
            <a:r>
              <a:rPr lang="en-US" altLang="zh-CN" sz="2000" b="1" dirty="0">
                <a:solidFill>
                  <a:srgbClr val="174994"/>
                </a:solidFill>
                <a:latin typeface="Times New Roman" panose="02020603050405020304" charset="0"/>
                <a:ea typeface="思源黑体" panose="020B0400000000000000" charset="-122"/>
              </a:rPr>
              <a:t>Determine which of the following passages contain arguments</a:t>
            </a:r>
            <a:endParaRPr lang="zh-CN" altLang="en-US" sz="2000" b="1" dirty="0">
              <a:solidFill>
                <a:srgbClr val="174994"/>
              </a:solidFill>
              <a:latin typeface="Times New Roman" panose="02020603050405020304" charset="0"/>
              <a:ea typeface="思源黑体" panose="020B0400000000000000" charset="-122"/>
            </a:endParaRPr>
          </a:p>
        </p:txBody>
      </p:sp>
      <p:sp>
        <p:nvSpPr>
          <p:cNvPr id="47" name="矩形 46">
            <a:extLst>
              <a:ext uri="{FF2B5EF4-FFF2-40B4-BE49-F238E27FC236}">
                <a16:creationId xmlns:a16="http://schemas.microsoft.com/office/drawing/2014/main" id="{EC701C49-A680-04AE-725E-BC5C1CB4FC31}"/>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anose="020B0503020204020204" pitchFamily="34" charset="-122"/>
                <a:ea typeface="微软雅黑" panose="020B0503020204020204" pitchFamily="34" charset="-122"/>
              </a:rPr>
              <a:t>23</a:t>
            </a:r>
            <a:endParaRPr lang="zh-CN" b="1" dirty="0">
              <a:solidFill>
                <a:schemeClr val="lt1"/>
              </a:solidFill>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A03E1E8E-1330-25D2-24F2-452DECA7A0D9}"/>
              </a:ext>
            </a:extLst>
          </p:cNvPr>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a:extLst>
              <a:ext uri="{FF2B5EF4-FFF2-40B4-BE49-F238E27FC236}">
                <a16:creationId xmlns:a16="http://schemas.microsoft.com/office/drawing/2014/main" id="{45B6BB77-64EF-D834-3264-D448B982F0D7}"/>
              </a:ext>
            </a:extLst>
          </p:cNvPr>
          <p:cNvSpPr/>
          <p:nvPr/>
        </p:nvSpPr>
        <p:spPr>
          <a:xfrm>
            <a:off x="10453068" y="-3205"/>
            <a:ext cx="1738932"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a:extLst>
              <a:ext uri="{FF2B5EF4-FFF2-40B4-BE49-F238E27FC236}">
                <a16:creationId xmlns:a16="http://schemas.microsoft.com/office/drawing/2014/main" id="{AF19A9F4-AC9F-5B3A-9868-1AB6534B9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89" name="直接连接符 88">
            <a:extLst>
              <a:ext uri="{FF2B5EF4-FFF2-40B4-BE49-F238E27FC236}">
                <a16:creationId xmlns:a16="http://schemas.microsoft.com/office/drawing/2014/main" id="{99ED4D3D-0BAF-E474-841C-F58189595606}"/>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6CCD4D11-33EF-7BF9-2CB4-1A9E2F9B5B4D}"/>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B175C87A-D0C9-A116-CF7C-0FC36F55301B}"/>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6CC39D7-195F-5500-44CF-2512C9B0328E}"/>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等腰三角形 92">
            <a:extLst>
              <a:ext uri="{FF2B5EF4-FFF2-40B4-BE49-F238E27FC236}">
                <a16:creationId xmlns:a16="http://schemas.microsoft.com/office/drawing/2014/main" id="{7FF42CEE-3A53-3F64-38F6-944A683E2E27}"/>
              </a:ext>
            </a:extLst>
          </p:cNvPr>
          <p:cNvSpPr/>
          <p:nvPr/>
        </p:nvSpPr>
        <p:spPr>
          <a:xfrm>
            <a:off x="10874094"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a:extLst>
              <a:ext uri="{FF2B5EF4-FFF2-40B4-BE49-F238E27FC236}">
                <a16:creationId xmlns:a16="http://schemas.microsoft.com/office/drawing/2014/main" id="{5398A8B1-CEEC-0B2A-EB5C-F01A5C4385EB}"/>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14" name="文本框 13">
            <a:extLst>
              <a:ext uri="{FF2B5EF4-FFF2-40B4-BE49-F238E27FC236}">
                <a16:creationId xmlns:a16="http://schemas.microsoft.com/office/drawing/2014/main" id="{8073F840-A214-8C6A-B53E-BB3014572F95}"/>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15" name="直接连接符 14">
            <a:extLst>
              <a:ext uri="{FF2B5EF4-FFF2-40B4-BE49-F238E27FC236}">
                <a16:creationId xmlns:a16="http://schemas.microsoft.com/office/drawing/2014/main" id="{CD8AA2FA-3A0D-A556-5664-B91D8F2F16EB}"/>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5A87DDA-F267-2731-9645-6975DED6F7B1}"/>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13A90ED-CE96-524A-3194-2B82B3B40E42}"/>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6085983-0B1F-0310-F70B-F792453C9BC4}"/>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09B2A9A-A2DD-DEDB-4A35-7A08E916E327}"/>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20" name="文本框 19">
            <a:extLst>
              <a:ext uri="{FF2B5EF4-FFF2-40B4-BE49-F238E27FC236}">
                <a16:creationId xmlns:a16="http://schemas.microsoft.com/office/drawing/2014/main" id="{179D80E4-E2AD-F159-47BD-E6B4934EFB3B}"/>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21" name="文本框 20">
            <a:extLst>
              <a:ext uri="{FF2B5EF4-FFF2-40B4-BE49-F238E27FC236}">
                <a16:creationId xmlns:a16="http://schemas.microsoft.com/office/drawing/2014/main" id="{2639BAEA-A63F-ECF3-7D23-6B36C49E78FC}"/>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2" name="文本框 1">
            <a:extLst>
              <a:ext uri="{FF2B5EF4-FFF2-40B4-BE49-F238E27FC236}">
                <a16:creationId xmlns:a16="http://schemas.microsoft.com/office/drawing/2014/main" id="{BEDA6ABD-6017-E8ED-255D-9C4B7114AB20}"/>
              </a:ext>
            </a:extLst>
          </p:cNvPr>
          <p:cNvSpPr txBox="1"/>
          <p:nvPr/>
        </p:nvSpPr>
        <p:spPr>
          <a:xfrm>
            <a:off x="313341" y="1965310"/>
            <a:ext cx="10076488" cy="1200329"/>
          </a:xfrm>
          <a:prstGeom prst="rect">
            <a:avLst/>
          </a:prstGeom>
          <a:noFill/>
        </p:spPr>
        <p:txBody>
          <a:bodyPr wrap="square" rtlCol="0">
            <a:spAutoFit/>
          </a:bodyPr>
          <a:lstStyle/>
          <a:p>
            <a:r>
              <a:rPr lang="en-US" altLang="zh-CN" dirty="0"/>
              <a:t>One by one, computers take over domains that were previously considered off-limits to anything but human intellect and intuition. We now have machines that have trumped human performance in such domains as chess, trivia games, flying, driving, financial trading, face, speech and handwriting recognition – the list goes on.</a:t>
            </a:r>
          </a:p>
        </p:txBody>
      </p:sp>
      <p:sp>
        <p:nvSpPr>
          <p:cNvPr id="11" name="文本框 10">
            <a:extLst>
              <a:ext uri="{FF2B5EF4-FFF2-40B4-BE49-F238E27FC236}">
                <a16:creationId xmlns:a16="http://schemas.microsoft.com/office/drawing/2014/main" id="{A299CC04-5C44-5712-65CD-056083287E60}"/>
              </a:ext>
            </a:extLst>
          </p:cNvPr>
          <p:cNvSpPr txBox="1"/>
          <p:nvPr/>
        </p:nvSpPr>
        <p:spPr>
          <a:xfrm>
            <a:off x="292574" y="3429000"/>
            <a:ext cx="10076487" cy="369332"/>
          </a:xfrm>
          <a:prstGeom prst="rect">
            <a:avLst/>
          </a:prstGeom>
          <a:noFill/>
        </p:spPr>
        <p:txBody>
          <a:bodyPr wrap="square" rtlCol="0">
            <a:spAutoFit/>
          </a:bodyPr>
          <a:lstStyle/>
          <a:p>
            <a:endParaRPr lang="en-US" altLang="zh-CN" dirty="0">
              <a:solidFill>
                <a:srgbClr val="FF0000"/>
              </a:solidFill>
            </a:endParaRPr>
          </a:p>
        </p:txBody>
      </p:sp>
      <p:sp>
        <p:nvSpPr>
          <p:cNvPr id="12" name="Shape 1">
            <a:extLst>
              <a:ext uri="{FF2B5EF4-FFF2-40B4-BE49-F238E27FC236}">
                <a16:creationId xmlns:a16="http://schemas.microsoft.com/office/drawing/2014/main" id="{414408C8-242D-CE91-B355-15D48D341629}"/>
              </a:ext>
            </a:extLst>
          </p:cNvPr>
          <p:cNvSpPr/>
          <p:nvPr/>
        </p:nvSpPr>
        <p:spPr>
          <a:xfrm>
            <a:off x="292574" y="3391762"/>
            <a:ext cx="10346835" cy="2414994"/>
          </a:xfrm>
          <a:custGeom>
            <a:avLst/>
            <a:gdLst/>
            <a:ahLst/>
            <a:cxnLst/>
            <a:rect l="l" t="t" r="r" b="b"/>
            <a:pathLst>
              <a:path w="5689600" h="3302000">
                <a:moveTo>
                  <a:pt x="101603" y="0"/>
                </a:moveTo>
                <a:lnTo>
                  <a:pt x="5587997" y="0"/>
                </a:lnTo>
                <a:cubicBezTo>
                  <a:pt x="5644111" y="0"/>
                  <a:pt x="5689600" y="45489"/>
                  <a:pt x="5689600" y="101603"/>
                </a:cubicBezTo>
                <a:lnTo>
                  <a:pt x="5689600" y="3200397"/>
                </a:lnTo>
                <a:cubicBezTo>
                  <a:pt x="5689600" y="3256511"/>
                  <a:pt x="5644111" y="3302000"/>
                  <a:pt x="5587997" y="3302000"/>
                </a:cubicBezTo>
                <a:lnTo>
                  <a:pt x="101603" y="3302000"/>
                </a:lnTo>
                <a:cubicBezTo>
                  <a:pt x="45489" y="3302000"/>
                  <a:pt x="0" y="3256511"/>
                  <a:pt x="0" y="3200397"/>
                </a:cubicBezTo>
                <a:lnTo>
                  <a:pt x="0" y="101603"/>
                </a:lnTo>
                <a:cubicBezTo>
                  <a:pt x="0" y="45527"/>
                  <a:pt x="45527" y="0"/>
                  <a:pt x="101603" y="0"/>
                </a:cubicBezTo>
                <a:close/>
              </a:path>
            </a:pathLst>
          </a:custGeom>
          <a:solidFill>
            <a:srgbClr val="2196F3">
              <a:alpha val="10196"/>
            </a:srgbClr>
          </a:solidFill>
        </p:spPr>
        <p:txBody>
          <a:bodyPr/>
          <a:lstStyle/>
          <a:p>
            <a:r>
              <a:rPr lang="en-US" altLang="zh-CN" dirty="0">
                <a:solidFill>
                  <a:srgbClr val="FF0000"/>
                </a:solidFill>
              </a:rPr>
              <a:t>Argument  </a:t>
            </a:r>
          </a:p>
          <a:p>
            <a:endParaRPr lang="en-US" altLang="zh-CN" dirty="0">
              <a:solidFill>
                <a:srgbClr val="FF0000"/>
              </a:solidFill>
            </a:endParaRPr>
          </a:p>
          <a:p>
            <a:r>
              <a:rPr lang="en-US" altLang="zh-CN" dirty="0"/>
              <a:t>One by one, </a:t>
            </a:r>
            <a:r>
              <a:rPr lang="en-US" altLang="zh-CN" dirty="0">
                <a:highlight>
                  <a:srgbClr val="00FFFF"/>
                </a:highlight>
              </a:rPr>
              <a:t>computers take over domains that were previously considered off-limits to anything but human intellect and intuition</a:t>
            </a:r>
            <a:r>
              <a:rPr lang="en-US" altLang="zh-CN" dirty="0"/>
              <a:t>. We now have machines that have trumped human performance in </a:t>
            </a:r>
            <a:r>
              <a:rPr lang="en-US" altLang="zh-CN" dirty="0">
                <a:highlight>
                  <a:srgbClr val="FFFF00"/>
                </a:highlight>
              </a:rPr>
              <a:t>such domains as chess, trivia games, flying, driving, financial trading, face, speech and handwriting recognition – the list goes on.</a:t>
            </a:r>
          </a:p>
          <a:p>
            <a:endParaRPr lang="en-US" altLang="zh-CN" dirty="0">
              <a:solidFill>
                <a:srgbClr val="FF0000"/>
              </a:solidFill>
            </a:endParaRPr>
          </a:p>
          <a:p>
            <a:endParaRPr lang="en-US" altLang="zh-CN" dirty="0">
              <a:solidFill>
                <a:srgbClr val="FF0000"/>
              </a:solidFill>
            </a:endParaRPr>
          </a:p>
        </p:txBody>
      </p:sp>
    </p:spTree>
    <p:extLst>
      <p:ext uri="{BB962C8B-B14F-4D97-AF65-F5344CB8AC3E}">
        <p14:creationId xmlns:p14="http://schemas.microsoft.com/office/powerpoint/2010/main" val="258831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D9B8E-473B-BAE5-00D6-C9CB9B07EF94}"/>
            </a:ext>
          </a:extLst>
        </p:cNvPr>
        <p:cNvGrpSpPr/>
        <p:nvPr/>
      </p:nvGrpSpPr>
      <p:grpSpPr>
        <a:xfrm>
          <a:off x="0" y="0"/>
          <a:ext cx="0" cy="0"/>
          <a:chOff x="0" y="0"/>
          <a:chExt cx="0" cy="0"/>
        </a:xfrm>
      </p:grpSpPr>
      <p:sp>
        <p:nvSpPr>
          <p:cNvPr id="35" name="文本框 34">
            <a:extLst>
              <a:ext uri="{FF2B5EF4-FFF2-40B4-BE49-F238E27FC236}">
                <a16:creationId xmlns:a16="http://schemas.microsoft.com/office/drawing/2014/main" id="{D631B8FD-F364-25BC-D0F9-DA7010D85191}"/>
              </a:ext>
            </a:extLst>
          </p:cNvPr>
          <p:cNvSpPr txBox="1"/>
          <p:nvPr/>
        </p:nvSpPr>
        <p:spPr>
          <a:xfrm>
            <a:off x="0" y="1215401"/>
            <a:ext cx="7103227" cy="646331"/>
          </a:xfrm>
          <a:prstGeom prst="rect">
            <a:avLst/>
          </a:prstGeom>
          <a:noFill/>
        </p:spPr>
        <p:txBody>
          <a:bodyPr wrap="none" rtlCol="0">
            <a:spAutoFit/>
          </a:bodyPr>
          <a:lstStyle/>
          <a:p>
            <a:r>
              <a:rPr lang="en-US" altLang="zh-CN" sz="3600" b="1" dirty="0">
                <a:solidFill>
                  <a:srgbClr val="174994"/>
                </a:solidFill>
                <a:latin typeface="Times New Roman" panose="02020603050405020304" charset="0"/>
                <a:ea typeface="思源黑体" panose="020B0400000000000000" charset="-122"/>
              </a:rPr>
              <a:t> </a:t>
            </a:r>
            <a:r>
              <a:rPr lang="en-US" altLang="zh-CN" sz="2000" b="1" dirty="0">
                <a:solidFill>
                  <a:srgbClr val="174994"/>
                </a:solidFill>
                <a:latin typeface="Times New Roman" panose="02020603050405020304" charset="0"/>
                <a:ea typeface="思源黑体" panose="020B0400000000000000" charset="-122"/>
              </a:rPr>
              <a:t>Determine which of the following passages contain arguments</a:t>
            </a:r>
            <a:endParaRPr lang="zh-CN" altLang="en-US" sz="2000" b="1" dirty="0">
              <a:solidFill>
                <a:srgbClr val="174994"/>
              </a:solidFill>
              <a:latin typeface="Times New Roman" panose="02020603050405020304" charset="0"/>
              <a:ea typeface="思源黑体" panose="020B0400000000000000" charset="-122"/>
            </a:endParaRPr>
          </a:p>
        </p:txBody>
      </p:sp>
      <p:sp>
        <p:nvSpPr>
          <p:cNvPr id="47" name="矩形 46">
            <a:extLst>
              <a:ext uri="{FF2B5EF4-FFF2-40B4-BE49-F238E27FC236}">
                <a16:creationId xmlns:a16="http://schemas.microsoft.com/office/drawing/2014/main" id="{629F36BA-A810-F2F3-18A3-FF37FCB95AFC}"/>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anose="020B0503020204020204" pitchFamily="34" charset="-122"/>
                <a:ea typeface="微软雅黑" panose="020B0503020204020204" pitchFamily="34" charset="-122"/>
              </a:rPr>
              <a:t>24</a:t>
            </a:r>
            <a:endParaRPr lang="zh-CN" b="1" dirty="0">
              <a:solidFill>
                <a:schemeClr val="lt1"/>
              </a:solidFill>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7287C317-38AA-A1EE-ADE9-87BAC5E935CA}"/>
              </a:ext>
            </a:extLst>
          </p:cNvPr>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a:extLst>
              <a:ext uri="{FF2B5EF4-FFF2-40B4-BE49-F238E27FC236}">
                <a16:creationId xmlns:a16="http://schemas.microsoft.com/office/drawing/2014/main" id="{59AF4E00-A841-0160-B158-89D498C0FE22}"/>
              </a:ext>
            </a:extLst>
          </p:cNvPr>
          <p:cNvSpPr/>
          <p:nvPr/>
        </p:nvSpPr>
        <p:spPr>
          <a:xfrm>
            <a:off x="10453068" y="-3205"/>
            <a:ext cx="1738932"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a:extLst>
              <a:ext uri="{FF2B5EF4-FFF2-40B4-BE49-F238E27FC236}">
                <a16:creationId xmlns:a16="http://schemas.microsoft.com/office/drawing/2014/main" id="{5034FB3A-5AFC-D962-DE9C-B4A6BE0580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89" name="直接连接符 88">
            <a:extLst>
              <a:ext uri="{FF2B5EF4-FFF2-40B4-BE49-F238E27FC236}">
                <a16:creationId xmlns:a16="http://schemas.microsoft.com/office/drawing/2014/main" id="{6870E489-F02C-769D-3FE7-B96E36159C5E}"/>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A19E1A0-FD91-D3FB-9BA1-337F57658CB8}"/>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9D2D04F7-1868-719A-FA69-775F14A83CBC}"/>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CD7EA9C-594A-3401-DF06-5BAE09DF03D5}"/>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等腰三角形 92">
            <a:extLst>
              <a:ext uri="{FF2B5EF4-FFF2-40B4-BE49-F238E27FC236}">
                <a16:creationId xmlns:a16="http://schemas.microsoft.com/office/drawing/2014/main" id="{4F5838CF-2D88-3F3E-DA6C-BB449AEFA27D}"/>
              </a:ext>
            </a:extLst>
          </p:cNvPr>
          <p:cNvSpPr/>
          <p:nvPr/>
        </p:nvSpPr>
        <p:spPr>
          <a:xfrm>
            <a:off x="10874094"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a:extLst>
              <a:ext uri="{FF2B5EF4-FFF2-40B4-BE49-F238E27FC236}">
                <a16:creationId xmlns:a16="http://schemas.microsoft.com/office/drawing/2014/main" id="{46EA01FD-F970-5E68-3157-3DDC3612928E}"/>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14" name="文本框 13">
            <a:extLst>
              <a:ext uri="{FF2B5EF4-FFF2-40B4-BE49-F238E27FC236}">
                <a16:creationId xmlns:a16="http://schemas.microsoft.com/office/drawing/2014/main" id="{C123FA0C-B0D2-0C00-4022-BDD505E45A07}"/>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15" name="直接连接符 14">
            <a:extLst>
              <a:ext uri="{FF2B5EF4-FFF2-40B4-BE49-F238E27FC236}">
                <a16:creationId xmlns:a16="http://schemas.microsoft.com/office/drawing/2014/main" id="{01920947-5E87-5F16-616C-4F172E20D351}"/>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5F63520-BA57-C0EE-A5E6-7C77DEC8849D}"/>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58E7AED-41D3-0613-203E-B70A05B318EA}"/>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D0D5520-E884-0B84-488C-C0573DCDDC78}"/>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49AC258-F4CB-DBC5-AF58-497790780E8E}"/>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20" name="文本框 19">
            <a:extLst>
              <a:ext uri="{FF2B5EF4-FFF2-40B4-BE49-F238E27FC236}">
                <a16:creationId xmlns:a16="http://schemas.microsoft.com/office/drawing/2014/main" id="{C2E66706-56C8-0585-FF09-46B5E763D72E}"/>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21" name="文本框 20">
            <a:extLst>
              <a:ext uri="{FF2B5EF4-FFF2-40B4-BE49-F238E27FC236}">
                <a16:creationId xmlns:a16="http://schemas.microsoft.com/office/drawing/2014/main" id="{6391F1D0-0350-FAB9-9BC6-53DFEBEFE2F7}"/>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2" name="文本框 1">
            <a:extLst>
              <a:ext uri="{FF2B5EF4-FFF2-40B4-BE49-F238E27FC236}">
                <a16:creationId xmlns:a16="http://schemas.microsoft.com/office/drawing/2014/main" id="{674D5C9A-8578-812B-80EE-9EF341C8B437}"/>
              </a:ext>
            </a:extLst>
          </p:cNvPr>
          <p:cNvSpPr txBox="1"/>
          <p:nvPr/>
        </p:nvSpPr>
        <p:spPr>
          <a:xfrm>
            <a:off x="292575" y="2131859"/>
            <a:ext cx="10076488" cy="923330"/>
          </a:xfrm>
          <a:prstGeom prst="rect">
            <a:avLst/>
          </a:prstGeom>
          <a:noFill/>
        </p:spPr>
        <p:txBody>
          <a:bodyPr wrap="square" rtlCol="0">
            <a:spAutoFit/>
          </a:bodyPr>
          <a:lstStyle/>
          <a:p>
            <a:r>
              <a:rPr lang="en-US" altLang="zh-CN" dirty="0"/>
              <a:t>By default, then, we seem to have no reason to think that intelligent machines would share our values. The good news is that we probably have no reason to think they would be hostile, as such: Hostility, too, is an animal emotion.</a:t>
            </a:r>
          </a:p>
        </p:txBody>
      </p:sp>
      <p:sp>
        <p:nvSpPr>
          <p:cNvPr id="11" name="文本框 10">
            <a:extLst>
              <a:ext uri="{FF2B5EF4-FFF2-40B4-BE49-F238E27FC236}">
                <a16:creationId xmlns:a16="http://schemas.microsoft.com/office/drawing/2014/main" id="{A920684D-D333-0688-D0A6-E03A75FC6B64}"/>
              </a:ext>
            </a:extLst>
          </p:cNvPr>
          <p:cNvSpPr txBox="1"/>
          <p:nvPr/>
        </p:nvSpPr>
        <p:spPr>
          <a:xfrm>
            <a:off x="292574" y="3429000"/>
            <a:ext cx="10076487" cy="369332"/>
          </a:xfrm>
          <a:prstGeom prst="rect">
            <a:avLst/>
          </a:prstGeom>
          <a:noFill/>
        </p:spPr>
        <p:txBody>
          <a:bodyPr wrap="square" rtlCol="0">
            <a:spAutoFit/>
          </a:bodyPr>
          <a:lstStyle/>
          <a:p>
            <a:endParaRPr lang="en-US" altLang="zh-CN" dirty="0">
              <a:solidFill>
                <a:srgbClr val="FF0000"/>
              </a:solidFill>
            </a:endParaRPr>
          </a:p>
        </p:txBody>
      </p:sp>
      <p:sp>
        <p:nvSpPr>
          <p:cNvPr id="12" name="Shape 1">
            <a:extLst>
              <a:ext uri="{FF2B5EF4-FFF2-40B4-BE49-F238E27FC236}">
                <a16:creationId xmlns:a16="http://schemas.microsoft.com/office/drawing/2014/main" id="{49CF5F9C-1960-4351-AEF1-E596A02F3F55}"/>
              </a:ext>
            </a:extLst>
          </p:cNvPr>
          <p:cNvSpPr/>
          <p:nvPr/>
        </p:nvSpPr>
        <p:spPr>
          <a:xfrm>
            <a:off x="292574" y="3429000"/>
            <a:ext cx="10346835" cy="2414994"/>
          </a:xfrm>
          <a:custGeom>
            <a:avLst/>
            <a:gdLst/>
            <a:ahLst/>
            <a:cxnLst/>
            <a:rect l="l" t="t" r="r" b="b"/>
            <a:pathLst>
              <a:path w="5689600" h="3302000">
                <a:moveTo>
                  <a:pt x="101603" y="0"/>
                </a:moveTo>
                <a:lnTo>
                  <a:pt x="5587997" y="0"/>
                </a:lnTo>
                <a:cubicBezTo>
                  <a:pt x="5644111" y="0"/>
                  <a:pt x="5689600" y="45489"/>
                  <a:pt x="5689600" y="101603"/>
                </a:cubicBezTo>
                <a:lnTo>
                  <a:pt x="5689600" y="3200397"/>
                </a:lnTo>
                <a:cubicBezTo>
                  <a:pt x="5689600" y="3256511"/>
                  <a:pt x="5644111" y="3302000"/>
                  <a:pt x="5587997" y="3302000"/>
                </a:cubicBezTo>
                <a:lnTo>
                  <a:pt x="101603" y="3302000"/>
                </a:lnTo>
                <a:cubicBezTo>
                  <a:pt x="45489" y="3302000"/>
                  <a:pt x="0" y="3256511"/>
                  <a:pt x="0" y="3200397"/>
                </a:cubicBezTo>
                <a:lnTo>
                  <a:pt x="0" y="101603"/>
                </a:lnTo>
                <a:cubicBezTo>
                  <a:pt x="0" y="45527"/>
                  <a:pt x="45527" y="0"/>
                  <a:pt x="101603" y="0"/>
                </a:cubicBezTo>
                <a:close/>
              </a:path>
            </a:pathLst>
          </a:custGeom>
          <a:solidFill>
            <a:srgbClr val="2196F3">
              <a:alpha val="10196"/>
            </a:srgbClr>
          </a:solidFill>
        </p:spPr>
        <p:txBody>
          <a:bodyPr/>
          <a:lstStyle/>
          <a:p>
            <a:r>
              <a:rPr lang="en-US" altLang="zh-CN" dirty="0">
                <a:solidFill>
                  <a:srgbClr val="FF0000"/>
                </a:solidFill>
              </a:rPr>
              <a:t>Argument</a:t>
            </a:r>
          </a:p>
          <a:p>
            <a:endParaRPr lang="en-US" altLang="zh-CN" dirty="0">
              <a:solidFill>
                <a:srgbClr val="FF0000"/>
              </a:solidFill>
            </a:endParaRPr>
          </a:p>
          <a:p>
            <a:r>
              <a:rPr lang="en-US" altLang="zh-CN" dirty="0"/>
              <a:t>By default, then, we seem to </a:t>
            </a:r>
            <a:r>
              <a:rPr lang="en-US" altLang="zh-CN" dirty="0">
                <a:highlight>
                  <a:srgbClr val="00FFFF"/>
                </a:highlight>
              </a:rPr>
              <a:t>have no reason to think that intelligent machines would share our values</a:t>
            </a:r>
            <a:r>
              <a:rPr lang="en-US" altLang="zh-CN" dirty="0"/>
              <a:t>. The good news is that we probably have </a:t>
            </a:r>
            <a:r>
              <a:rPr lang="en-US" altLang="zh-CN" dirty="0">
                <a:highlight>
                  <a:srgbClr val="00FFFF"/>
                </a:highlight>
              </a:rPr>
              <a:t>no reason to think they would be hostile</a:t>
            </a:r>
            <a:r>
              <a:rPr lang="en-US" altLang="zh-CN" dirty="0"/>
              <a:t>, as such: </a:t>
            </a:r>
            <a:r>
              <a:rPr lang="en-US" altLang="zh-CN" dirty="0">
                <a:highlight>
                  <a:srgbClr val="FFFF00"/>
                </a:highlight>
              </a:rPr>
              <a:t>Hostility, too, is an animal emotion.</a:t>
            </a:r>
          </a:p>
          <a:p>
            <a:endParaRPr lang="en-US" altLang="zh-CN" dirty="0">
              <a:solidFill>
                <a:srgbClr val="FF0000"/>
              </a:solidFill>
            </a:endParaRPr>
          </a:p>
        </p:txBody>
      </p:sp>
    </p:spTree>
    <p:extLst>
      <p:ext uri="{BB962C8B-B14F-4D97-AF65-F5344CB8AC3E}">
        <p14:creationId xmlns:p14="http://schemas.microsoft.com/office/powerpoint/2010/main" val="345402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E11DD-5DBF-7B8D-A198-313FC9046F18}"/>
            </a:ext>
          </a:extLst>
        </p:cNvPr>
        <p:cNvGrpSpPr/>
        <p:nvPr/>
      </p:nvGrpSpPr>
      <p:grpSpPr>
        <a:xfrm>
          <a:off x="0" y="0"/>
          <a:ext cx="0" cy="0"/>
          <a:chOff x="0" y="0"/>
          <a:chExt cx="0" cy="0"/>
        </a:xfrm>
      </p:grpSpPr>
      <p:sp>
        <p:nvSpPr>
          <p:cNvPr id="35" name="文本框 34">
            <a:extLst>
              <a:ext uri="{FF2B5EF4-FFF2-40B4-BE49-F238E27FC236}">
                <a16:creationId xmlns:a16="http://schemas.microsoft.com/office/drawing/2014/main" id="{3843985B-F41C-A2C2-D5A8-50C777F42F13}"/>
              </a:ext>
            </a:extLst>
          </p:cNvPr>
          <p:cNvSpPr txBox="1"/>
          <p:nvPr/>
        </p:nvSpPr>
        <p:spPr>
          <a:xfrm>
            <a:off x="0" y="1215401"/>
            <a:ext cx="7103227" cy="646331"/>
          </a:xfrm>
          <a:prstGeom prst="rect">
            <a:avLst/>
          </a:prstGeom>
          <a:noFill/>
        </p:spPr>
        <p:txBody>
          <a:bodyPr wrap="none" rtlCol="0">
            <a:spAutoFit/>
          </a:bodyPr>
          <a:lstStyle/>
          <a:p>
            <a:r>
              <a:rPr lang="en-US" altLang="zh-CN" sz="3600" b="1" dirty="0">
                <a:solidFill>
                  <a:srgbClr val="174994"/>
                </a:solidFill>
                <a:latin typeface="Times New Roman" panose="02020603050405020304" charset="0"/>
                <a:ea typeface="思源黑体" panose="020B0400000000000000" charset="-122"/>
              </a:rPr>
              <a:t> </a:t>
            </a:r>
            <a:r>
              <a:rPr lang="en-US" altLang="zh-CN" sz="2000" b="1" dirty="0">
                <a:solidFill>
                  <a:srgbClr val="174994"/>
                </a:solidFill>
                <a:latin typeface="Times New Roman" panose="02020603050405020304" charset="0"/>
                <a:ea typeface="思源黑体" panose="020B0400000000000000" charset="-122"/>
              </a:rPr>
              <a:t>Determine which of the following passages contain arguments</a:t>
            </a:r>
            <a:endParaRPr lang="zh-CN" altLang="en-US" sz="2000" b="1" dirty="0">
              <a:solidFill>
                <a:srgbClr val="174994"/>
              </a:solidFill>
              <a:latin typeface="Times New Roman" panose="02020603050405020304" charset="0"/>
              <a:ea typeface="思源黑体" panose="020B0400000000000000" charset="-122"/>
            </a:endParaRPr>
          </a:p>
        </p:txBody>
      </p:sp>
      <p:sp>
        <p:nvSpPr>
          <p:cNvPr id="47" name="矩形 46">
            <a:extLst>
              <a:ext uri="{FF2B5EF4-FFF2-40B4-BE49-F238E27FC236}">
                <a16:creationId xmlns:a16="http://schemas.microsoft.com/office/drawing/2014/main" id="{BB4A65F8-055E-31D2-0172-FE3344A0FBB7}"/>
              </a:ext>
            </a:extLst>
          </p:cNvPr>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anose="020B0503020204020204" pitchFamily="34" charset="-122"/>
                <a:ea typeface="微软雅黑" panose="020B0503020204020204" pitchFamily="34" charset="-122"/>
              </a:rPr>
              <a:t>25</a:t>
            </a:r>
            <a:endParaRPr lang="zh-CN" b="1" dirty="0">
              <a:solidFill>
                <a:schemeClr val="lt1"/>
              </a:solidFill>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9A9DA405-9A51-A311-0FC5-7B4C05E2AE47}"/>
              </a:ext>
            </a:extLst>
          </p:cNvPr>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81">
            <a:extLst>
              <a:ext uri="{FF2B5EF4-FFF2-40B4-BE49-F238E27FC236}">
                <a16:creationId xmlns:a16="http://schemas.microsoft.com/office/drawing/2014/main" id="{CE7B7ED6-383D-4BC9-888D-B71D3176CDCE}"/>
              </a:ext>
            </a:extLst>
          </p:cNvPr>
          <p:cNvSpPr/>
          <p:nvPr/>
        </p:nvSpPr>
        <p:spPr>
          <a:xfrm>
            <a:off x="10453068" y="-3205"/>
            <a:ext cx="1738932"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8" name="图片 87">
            <a:extLst>
              <a:ext uri="{FF2B5EF4-FFF2-40B4-BE49-F238E27FC236}">
                <a16:creationId xmlns:a16="http://schemas.microsoft.com/office/drawing/2014/main" id="{D6EA6421-929C-6551-9120-7AFA048B88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89" name="直接连接符 88">
            <a:extLst>
              <a:ext uri="{FF2B5EF4-FFF2-40B4-BE49-F238E27FC236}">
                <a16:creationId xmlns:a16="http://schemas.microsoft.com/office/drawing/2014/main" id="{60D26E98-A735-5094-DF63-442FAD96174C}"/>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BCFF3DD8-9F15-5459-98D6-6AEA6D996C91}"/>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FEE6B987-552D-A983-DE95-FEDAA828F8D6}"/>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BACB34E-5B70-B64C-673E-C34963F3A594}"/>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等腰三角形 92">
            <a:extLst>
              <a:ext uri="{FF2B5EF4-FFF2-40B4-BE49-F238E27FC236}">
                <a16:creationId xmlns:a16="http://schemas.microsoft.com/office/drawing/2014/main" id="{DA076E34-8241-F694-9B65-0F52CEDE1A25}"/>
              </a:ext>
            </a:extLst>
          </p:cNvPr>
          <p:cNvSpPr/>
          <p:nvPr/>
        </p:nvSpPr>
        <p:spPr>
          <a:xfrm>
            <a:off x="10874094"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a:extLst>
              <a:ext uri="{FF2B5EF4-FFF2-40B4-BE49-F238E27FC236}">
                <a16:creationId xmlns:a16="http://schemas.microsoft.com/office/drawing/2014/main" id="{0FB896B7-CA70-8F7D-288A-C30943F1747B}"/>
              </a:ext>
            </a:extLst>
          </p:cNvPr>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Author and Background</a:t>
            </a:r>
          </a:p>
        </p:txBody>
      </p:sp>
      <p:sp>
        <p:nvSpPr>
          <p:cNvPr id="14" name="文本框 13">
            <a:extLst>
              <a:ext uri="{FF2B5EF4-FFF2-40B4-BE49-F238E27FC236}">
                <a16:creationId xmlns:a16="http://schemas.microsoft.com/office/drawing/2014/main" id="{AE0FFCD0-816B-61EA-2D58-8FE241370F80}"/>
              </a:ext>
            </a:extLst>
          </p:cNvPr>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Article Structure</a:t>
            </a:r>
          </a:p>
        </p:txBody>
      </p:sp>
      <p:cxnSp>
        <p:nvCxnSpPr>
          <p:cNvPr id="15" name="直接连接符 14">
            <a:extLst>
              <a:ext uri="{FF2B5EF4-FFF2-40B4-BE49-F238E27FC236}">
                <a16:creationId xmlns:a16="http://schemas.microsoft.com/office/drawing/2014/main" id="{D50CC2D6-BAAF-A823-0DE9-753DDB95829F}"/>
              </a:ext>
            </a:extLst>
          </p:cNvPr>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8749EB1-26B1-19F6-DCA9-013F47D21C46}"/>
              </a:ext>
            </a:extLst>
          </p:cNvPr>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014BFA1-77DA-AC8D-C479-CF40E31BB21F}"/>
              </a:ext>
            </a:extLst>
          </p:cNvPr>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1A53EAD-8B69-2B02-677E-B239CA044089}"/>
              </a:ext>
            </a:extLst>
          </p:cNvPr>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8537E7E-9F94-9691-4D7B-7496910ACC44}"/>
              </a:ext>
            </a:extLst>
          </p:cNvPr>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Vocabulary</a:t>
            </a:r>
          </a:p>
        </p:txBody>
      </p:sp>
      <p:sp>
        <p:nvSpPr>
          <p:cNvPr id="20" name="文本框 19">
            <a:extLst>
              <a:ext uri="{FF2B5EF4-FFF2-40B4-BE49-F238E27FC236}">
                <a16:creationId xmlns:a16="http://schemas.microsoft.com/office/drawing/2014/main" id="{BA7700FA-0191-617A-5E2D-F0DBF1F18D1F}"/>
              </a:ext>
            </a:extLst>
          </p:cNvPr>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603050405020304" charset="0"/>
                <a:ea typeface="思源黑体" panose="020B0400000000000000" charset="-122"/>
              </a:rPr>
              <a:t>Complex Sentences</a:t>
            </a:r>
          </a:p>
        </p:txBody>
      </p:sp>
      <p:sp>
        <p:nvSpPr>
          <p:cNvPr id="21" name="文本框 20">
            <a:extLst>
              <a:ext uri="{FF2B5EF4-FFF2-40B4-BE49-F238E27FC236}">
                <a16:creationId xmlns:a16="http://schemas.microsoft.com/office/drawing/2014/main" id="{839C2620-FCC8-1A37-1F06-A3D8DF4F32CC}"/>
              </a:ext>
            </a:extLst>
          </p:cNvPr>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603050405020304" charset="0"/>
                <a:ea typeface="思源黑体" panose="020B0400000000000000" charset="-122"/>
              </a:rPr>
              <a:t>Reading Skills</a:t>
            </a:r>
          </a:p>
        </p:txBody>
      </p:sp>
      <p:sp>
        <p:nvSpPr>
          <p:cNvPr id="2" name="文本框 1">
            <a:extLst>
              <a:ext uri="{FF2B5EF4-FFF2-40B4-BE49-F238E27FC236}">
                <a16:creationId xmlns:a16="http://schemas.microsoft.com/office/drawing/2014/main" id="{F0203ADD-71BC-95C0-34F2-193CDB1B4F2A}"/>
              </a:ext>
            </a:extLst>
          </p:cNvPr>
          <p:cNvSpPr txBox="1"/>
          <p:nvPr/>
        </p:nvSpPr>
        <p:spPr>
          <a:xfrm>
            <a:off x="313341" y="2026582"/>
            <a:ext cx="10076488" cy="1200329"/>
          </a:xfrm>
          <a:prstGeom prst="rect">
            <a:avLst/>
          </a:prstGeom>
          <a:noFill/>
        </p:spPr>
        <p:txBody>
          <a:bodyPr wrap="square" rtlCol="0">
            <a:spAutoFit/>
          </a:bodyPr>
          <a:lstStyle/>
          <a:p>
            <a:r>
              <a:rPr lang="en-US" altLang="zh-CN" dirty="0"/>
              <a:t>There are real dangers from AI but they tend to be economic and social in nature. Clever AI will create tremendous wealth for society, but will leave many people without jobs. Unlike the industrial revolution, there may not be jobs for segments of society as machines may be better at every possible job.</a:t>
            </a:r>
          </a:p>
        </p:txBody>
      </p:sp>
      <p:sp>
        <p:nvSpPr>
          <p:cNvPr id="11" name="文本框 10">
            <a:extLst>
              <a:ext uri="{FF2B5EF4-FFF2-40B4-BE49-F238E27FC236}">
                <a16:creationId xmlns:a16="http://schemas.microsoft.com/office/drawing/2014/main" id="{1E866384-AE71-8A8F-AE85-7A837B22EE94}"/>
              </a:ext>
            </a:extLst>
          </p:cNvPr>
          <p:cNvSpPr txBox="1"/>
          <p:nvPr/>
        </p:nvSpPr>
        <p:spPr>
          <a:xfrm>
            <a:off x="292574" y="3429000"/>
            <a:ext cx="10076487" cy="369332"/>
          </a:xfrm>
          <a:prstGeom prst="rect">
            <a:avLst/>
          </a:prstGeom>
          <a:noFill/>
        </p:spPr>
        <p:txBody>
          <a:bodyPr wrap="square" rtlCol="0">
            <a:spAutoFit/>
          </a:bodyPr>
          <a:lstStyle/>
          <a:p>
            <a:endParaRPr lang="en-US" altLang="zh-CN" dirty="0">
              <a:solidFill>
                <a:srgbClr val="FF0000"/>
              </a:solidFill>
            </a:endParaRPr>
          </a:p>
        </p:txBody>
      </p:sp>
      <p:sp>
        <p:nvSpPr>
          <p:cNvPr id="12" name="Shape 1">
            <a:extLst>
              <a:ext uri="{FF2B5EF4-FFF2-40B4-BE49-F238E27FC236}">
                <a16:creationId xmlns:a16="http://schemas.microsoft.com/office/drawing/2014/main" id="{CF384B9B-823F-5575-8067-3F8BF544F983}"/>
              </a:ext>
            </a:extLst>
          </p:cNvPr>
          <p:cNvSpPr/>
          <p:nvPr/>
        </p:nvSpPr>
        <p:spPr>
          <a:xfrm>
            <a:off x="292574" y="3391762"/>
            <a:ext cx="10346835" cy="2414994"/>
          </a:xfrm>
          <a:custGeom>
            <a:avLst/>
            <a:gdLst/>
            <a:ahLst/>
            <a:cxnLst/>
            <a:rect l="l" t="t" r="r" b="b"/>
            <a:pathLst>
              <a:path w="5689600" h="3302000">
                <a:moveTo>
                  <a:pt x="101603" y="0"/>
                </a:moveTo>
                <a:lnTo>
                  <a:pt x="5587997" y="0"/>
                </a:lnTo>
                <a:cubicBezTo>
                  <a:pt x="5644111" y="0"/>
                  <a:pt x="5689600" y="45489"/>
                  <a:pt x="5689600" y="101603"/>
                </a:cubicBezTo>
                <a:lnTo>
                  <a:pt x="5689600" y="3200397"/>
                </a:lnTo>
                <a:cubicBezTo>
                  <a:pt x="5689600" y="3256511"/>
                  <a:pt x="5644111" y="3302000"/>
                  <a:pt x="5587997" y="3302000"/>
                </a:cubicBezTo>
                <a:lnTo>
                  <a:pt x="101603" y="3302000"/>
                </a:lnTo>
                <a:cubicBezTo>
                  <a:pt x="45489" y="3302000"/>
                  <a:pt x="0" y="3256511"/>
                  <a:pt x="0" y="3200397"/>
                </a:cubicBezTo>
                <a:lnTo>
                  <a:pt x="0" y="101603"/>
                </a:lnTo>
                <a:cubicBezTo>
                  <a:pt x="0" y="45527"/>
                  <a:pt x="45527" y="0"/>
                  <a:pt x="101603" y="0"/>
                </a:cubicBezTo>
                <a:close/>
              </a:path>
            </a:pathLst>
          </a:custGeom>
          <a:solidFill>
            <a:srgbClr val="2196F3">
              <a:alpha val="10196"/>
            </a:srgbClr>
          </a:solidFill>
        </p:spPr>
        <p:txBody>
          <a:bodyPr/>
          <a:lstStyle/>
          <a:p>
            <a:r>
              <a:rPr lang="en-US" altLang="zh-CN" dirty="0">
                <a:solidFill>
                  <a:srgbClr val="FF0000"/>
                </a:solidFill>
              </a:rPr>
              <a:t>Argument</a:t>
            </a:r>
          </a:p>
          <a:p>
            <a:endParaRPr lang="en-US" altLang="zh-CN" dirty="0">
              <a:solidFill>
                <a:srgbClr val="FF0000"/>
              </a:solidFill>
            </a:endParaRPr>
          </a:p>
          <a:p>
            <a:endParaRPr lang="en-US" altLang="zh-CN" dirty="0">
              <a:solidFill>
                <a:srgbClr val="FF0000"/>
              </a:solidFill>
            </a:endParaRPr>
          </a:p>
          <a:p>
            <a:r>
              <a:rPr lang="en-US" altLang="zh-CN" dirty="0">
                <a:highlight>
                  <a:srgbClr val="00FFFF"/>
                </a:highlight>
              </a:rPr>
              <a:t>There are real dangers from AI but they tend to be economic and social in nature</a:t>
            </a:r>
            <a:r>
              <a:rPr lang="en-US" altLang="zh-CN" dirty="0"/>
              <a:t>. Clever </a:t>
            </a:r>
            <a:r>
              <a:rPr lang="en-US" altLang="zh-CN" dirty="0">
                <a:highlight>
                  <a:srgbClr val="FFFF00"/>
                </a:highlight>
              </a:rPr>
              <a:t>AI will create tremendous wealth for society, but will leave many people without jobs</a:t>
            </a:r>
            <a:r>
              <a:rPr lang="en-US" altLang="zh-CN" dirty="0"/>
              <a:t>. Unlike the industrial revolution, there may not be jobs for segments of society as machines may be better at every possible job.</a:t>
            </a:r>
          </a:p>
          <a:p>
            <a:endParaRPr lang="en-US" altLang="zh-CN" dirty="0">
              <a:solidFill>
                <a:srgbClr val="FF0000"/>
              </a:solidFill>
            </a:endParaRPr>
          </a:p>
        </p:txBody>
      </p:sp>
    </p:spTree>
    <p:extLst>
      <p:ext uri="{BB962C8B-B14F-4D97-AF65-F5344CB8AC3E}">
        <p14:creationId xmlns:p14="http://schemas.microsoft.com/office/powerpoint/2010/main" val="290412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77617" y="1438103"/>
            <a:ext cx="9710531" cy="4396166"/>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文本框 5"/>
          <p:cNvSpPr txBox="1"/>
          <p:nvPr/>
        </p:nvSpPr>
        <p:spPr>
          <a:xfrm>
            <a:off x="1807448" y="2317704"/>
            <a:ext cx="9050867" cy="1446550"/>
          </a:xfrm>
          <a:prstGeom prst="rect">
            <a:avLst/>
          </a:prstGeom>
          <a:noFill/>
        </p:spPr>
        <p:txBody>
          <a:bodyPr wrap="square" rtlCol="0">
            <a:spAutoFit/>
          </a:bodyPr>
          <a:lstStyle/>
          <a:p>
            <a:pPr algn="ctr"/>
            <a:r>
              <a:rPr lang="en-US" altLang="zh-CN" sz="4400" b="1" dirty="0">
                <a:solidFill>
                  <a:schemeClr val="bg1"/>
                </a:solidFill>
                <a:latin typeface="Times New Roman" panose="02020503050405090304" charset="0"/>
                <a:ea typeface="思源黑体" panose="020B0400000000000000" charset="-122"/>
              </a:rPr>
              <a:t>This concludes the report. </a:t>
            </a:r>
          </a:p>
          <a:p>
            <a:pPr algn="ctr"/>
            <a:r>
              <a:rPr lang="en-US" altLang="zh-CN" sz="4400" b="1" dirty="0">
                <a:solidFill>
                  <a:schemeClr val="bg1"/>
                </a:solidFill>
                <a:latin typeface="Times New Roman" panose="02020503050405090304" charset="0"/>
                <a:ea typeface="思源黑体" panose="020B0400000000000000" charset="-122"/>
              </a:rPr>
              <a:t>Thank you for watching.</a:t>
            </a:r>
            <a:endParaRPr lang="zh-CN" altLang="en-US" sz="4400" b="1" dirty="0">
              <a:solidFill>
                <a:schemeClr val="bg1"/>
              </a:solidFill>
              <a:latin typeface="Times New Roman" panose="02020503050405090304" charset="0"/>
              <a:ea typeface="思源黑体" panose="020B0400000000000000" charset="-122"/>
            </a:endParaRPr>
          </a:p>
        </p:txBody>
      </p:sp>
      <p:cxnSp>
        <p:nvCxnSpPr>
          <p:cNvPr id="9" name="直接连接符 8"/>
          <p:cNvCxnSpPr/>
          <p:nvPr/>
        </p:nvCxnSpPr>
        <p:spPr>
          <a:xfrm>
            <a:off x="-248478" y="4643854"/>
            <a:ext cx="1299044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6999" y="188082"/>
            <a:ext cx="2554357" cy="538993"/>
          </a:xfrm>
          <a:prstGeom prst="rect">
            <a:avLst/>
          </a:prstGeom>
        </p:spPr>
      </p:pic>
      <p:sp>
        <p:nvSpPr>
          <p:cNvPr id="3" name="文本框 2"/>
          <p:cNvSpPr txBox="1"/>
          <p:nvPr/>
        </p:nvSpPr>
        <p:spPr>
          <a:xfrm>
            <a:off x="2365058" y="5049533"/>
            <a:ext cx="1979543" cy="369332"/>
          </a:xfrm>
          <a:prstGeom prst="rect">
            <a:avLst/>
          </a:prstGeom>
          <a:noFill/>
        </p:spPr>
        <p:txBody>
          <a:bodyPr wrap="square">
            <a:spAutoFit/>
          </a:bodyPr>
          <a:lstStyle/>
          <a:p>
            <a:r>
              <a:rPr lang="en-US" altLang="zh-CN" b="1" dirty="0">
                <a:solidFill>
                  <a:schemeClr val="bg1"/>
                </a:solidFill>
                <a:latin typeface="Times New Roman" panose="02020503050405090304" charset="0"/>
                <a:ea typeface="思源黑体" panose="020B0400000000000000" charset="-122"/>
              </a:rPr>
              <a:t>Topic</a:t>
            </a:r>
            <a:r>
              <a:rPr lang="zh-CN" altLang="en-US" b="1" dirty="0">
                <a:solidFill>
                  <a:schemeClr val="bg1"/>
                </a:solidFill>
                <a:latin typeface="Times New Roman" panose="02020503050405090304" charset="0"/>
                <a:ea typeface="思源黑体" panose="020B0400000000000000" charset="-122"/>
              </a:rPr>
              <a:t>：</a:t>
            </a:r>
            <a:r>
              <a:rPr lang="en-US" altLang="zh-CN" b="1" dirty="0">
                <a:solidFill>
                  <a:schemeClr val="bg1"/>
                </a:solidFill>
                <a:latin typeface="Times New Roman" panose="02020503050405090304" charset="0"/>
                <a:ea typeface="思源黑体" panose="020B0400000000000000" charset="-122"/>
              </a:rPr>
              <a:t>Computer</a:t>
            </a:r>
            <a:endParaRPr lang="zh-CN" altLang="en-US" b="1" dirty="0">
              <a:solidFill>
                <a:schemeClr val="bg1"/>
              </a:solidFill>
              <a:latin typeface="Times New Roman" panose="02020503050405090304" charset="0"/>
              <a:ea typeface="思源黑体" panose="020B0400000000000000" charset="-122"/>
            </a:endParaRPr>
          </a:p>
        </p:txBody>
      </p:sp>
      <p:sp>
        <p:nvSpPr>
          <p:cNvPr id="13" name="文本框 12"/>
          <p:cNvSpPr txBox="1"/>
          <p:nvPr/>
        </p:nvSpPr>
        <p:spPr>
          <a:xfrm>
            <a:off x="5232042" y="5049533"/>
            <a:ext cx="2029402" cy="369332"/>
          </a:xfrm>
          <a:prstGeom prst="rect">
            <a:avLst/>
          </a:prstGeom>
          <a:noFill/>
        </p:spPr>
        <p:txBody>
          <a:bodyPr wrap="none" rtlCol="0">
            <a:spAutoFit/>
          </a:bodyPr>
          <a:lstStyle/>
          <a:p>
            <a:r>
              <a:rPr lang="en-US" altLang="zh-CN" b="1" dirty="0">
                <a:solidFill>
                  <a:schemeClr val="bg1"/>
                </a:solidFill>
                <a:latin typeface="Times New Roman" panose="02020503050405090304" charset="0"/>
                <a:ea typeface="思源黑体" panose="020B0400000000000000" charset="-122"/>
              </a:rPr>
              <a:t>Reporter</a:t>
            </a:r>
            <a:r>
              <a:rPr lang="zh-CN" altLang="en-US" b="1" dirty="0">
                <a:solidFill>
                  <a:schemeClr val="bg1"/>
                </a:solidFill>
                <a:latin typeface="Times New Roman" panose="02020503050405090304" charset="0"/>
                <a:ea typeface="思源黑体" panose="020B0400000000000000" charset="-122"/>
              </a:rPr>
              <a:t>：</a:t>
            </a:r>
            <a:r>
              <a:rPr lang="en-US" altLang="zh-CN" b="1" dirty="0">
                <a:solidFill>
                  <a:schemeClr val="bg1"/>
                </a:solidFill>
                <a:latin typeface="Times New Roman" panose="02020503050405090304" charset="0"/>
                <a:ea typeface="思源黑体" panose="020B0400000000000000" charset="-122"/>
              </a:rPr>
              <a:t>Team 5</a:t>
            </a:r>
            <a:endParaRPr lang="zh-CN" altLang="en-US" b="1" dirty="0">
              <a:solidFill>
                <a:schemeClr val="bg1"/>
              </a:solidFill>
              <a:latin typeface="Times New Roman" panose="02020503050405090304" charset="0"/>
              <a:ea typeface="思源黑体" panose="020B0400000000000000" charset="-122"/>
            </a:endParaRPr>
          </a:p>
        </p:txBody>
      </p:sp>
      <p:sp>
        <p:nvSpPr>
          <p:cNvPr id="15" name="文本框 14"/>
          <p:cNvSpPr txBox="1"/>
          <p:nvPr/>
        </p:nvSpPr>
        <p:spPr>
          <a:xfrm>
            <a:off x="8670798" y="5049533"/>
            <a:ext cx="1210652" cy="369332"/>
          </a:xfrm>
          <a:prstGeom prst="rect">
            <a:avLst/>
          </a:prstGeom>
          <a:noFill/>
        </p:spPr>
        <p:txBody>
          <a:bodyPr wrap="none" rtlCol="0">
            <a:spAutoFit/>
          </a:bodyPr>
          <a:lstStyle/>
          <a:p>
            <a:r>
              <a:rPr lang="en-US" altLang="zh-CN" b="1" dirty="0">
                <a:solidFill>
                  <a:schemeClr val="bg1"/>
                </a:solidFill>
                <a:latin typeface="Times New Roman" panose="02020503050405090304" charset="0"/>
                <a:ea typeface="思源黑体" panose="020B0400000000000000" charset="-122"/>
              </a:rPr>
              <a:t>2025.12.11</a:t>
            </a:r>
            <a:endParaRPr lang="zh-CN" altLang="en-US" b="1" dirty="0">
              <a:solidFill>
                <a:schemeClr val="bg1"/>
              </a:solidFill>
              <a:latin typeface="Times New Roman" panose="02020503050405090304" charset="0"/>
              <a:ea typeface="思源黑体" panose="020B04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1115038" y="0"/>
            <a:ext cx="2011817"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Author and Background</a:t>
            </a:r>
          </a:p>
        </p:txBody>
      </p:sp>
      <p:sp>
        <p:nvSpPr>
          <p:cNvPr id="12" name="文本框 11"/>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Article Structure</a:t>
            </a: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a:off x="1740617"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nvSpPr>
        <p:spPr>
          <a:xfrm>
            <a:off x="254507" y="1470061"/>
            <a:ext cx="2403415" cy="646331"/>
          </a:xfrm>
          <a:prstGeom prst="rect">
            <a:avLst/>
          </a:prstGeom>
          <a:noFill/>
        </p:spPr>
        <p:txBody>
          <a:bodyPr wrap="none" rtlCol="0">
            <a:spAutoFit/>
          </a:bodyPr>
          <a:lstStyle/>
          <a:p>
            <a:r>
              <a:rPr lang="en-US" altLang="zh-CN" sz="3600" b="1" dirty="0">
                <a:solidFill>
                  <a:srgbClr val="174994"/>
                </a:solidFill>
                <a:latin typeface="Times New Roman" panose="02020503050405090304" charset="0"/>
                <a:ea typeface="思源黑体" panose="020B0400000000000000" charset="-122"/>
              </a:rPr>
              <a:t>1.1  Author</a:t>
            </a:r>
            <a:endParaRPr lang="zh-CN" altLang="en-US" sz="3600" b="1" dirty="0">
              <a:solidFill>
                <a:srgbClr val="174994"/>
              </a:solidFill>
              <a:latin typeface="Times New Roman" panose="02020503050405090304" charset="0"/>
              <a:ea typeface="思源黑体" panose="020B0400000000000000" charset="-122"/>
            </a:endParaRPr>
          </a:p>
        </p:txBody>
      </p:sp>
      <p:sp>
        <p:nvSpPr>
          <p:cNvPr id="47" name="矩形 46"/>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01</a:t>
            </a:r>
            <a:endParaRPr lang="zh-CN" b="1" dirty="0">
              <a:solidFill>
                <a:schemeClr val="lt1"/>
              </a:solidFill>
              <a:latin typeface="微软雅黑" pitchFamily="34" charset="-122"/>
              <a:ea typeface="微软雅黑" pitchFamily="34" charset="-122"/>
            </a:endParaRPr>
          </a:p>
        </p:txBody>
      </p:sp>
      <p:sp>
        <p:nvSpPr>
          <p:cNvPr id="2" name="AutoShape 2"/>
          <p:cNvSpPr>
            <a:spLocks noChangeAspect="1" noChangeArrowheads="1"/>
          </p:cNvSpPr>
          <p:nvPr/>
        </p:nvSpPr>
        <p:spPr bwMode="auto">
          <a:xfrm>
            <a:off x="5943599" y="3276599"/>
            <a:ext cx="3922295" cy="39222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cxnSp>
        <p:nvCxnSpPr>
          <p:cNvPr id="39" name="直接连接符 38"/>
          <p:cNvCxnSpPr/>
          <p:nvPr/>
        </p:nvCxnSpPr>
        <p:spPr>
          <a:xfrm>
            <a:off x="7548218" y="1442542"/>
            <a:ext cx="0" cy="50279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Vocabulary</a:t>
            </a:r>
          </a:p>
        </p:txBody>
      </p:sp>
      <p:sp>
        <p:nvSpPr>
          <p:cNvPr id="56" name="文本框 55"/>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Complex Sentences</a:t>
            </a:r>
          </a:p>
        </p:txBody>
      </p:sp>
      <p:sp>
        <p:nvSpPr>
          <p:cNvPr id="59" name="文本框 58"/>
          <p:cNvSpPr txBox="1"/>
          <p:nvPr/>
        </p:nvSpPr>
        <p:spPr>
          <a:xfrm>
            <a:off x="2897555" y="5447520"/>
            <a:ext cx="332033" cy="123548"/>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5</a:t>
            </a:r>
            <a:endParaRPr lang="zh-CN" altLang="en-US" sz="1600" b="1" dirty="0">
              <a:solidFill>
                <a:schemeClr val="bg1"/>
              </a:solidFill>
              <a:latin typeface="微软雅黑" pitchFamily="34" charset="-122"/>
              <a:ea typeface="微软雅黑" pitchFamily="34" charset="-122"/>
            </a:endParaRPr>
          </a:p>
        </p:txBody>
      </p:sp>
      <p:sp>
        <p:nvSpPr>
          <p:cNvPr id="62" name="文本框 61"/>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503050405090304" charset="0"/>
                <a:ea typeface="思源黑体" panose="020B0400000000000000" charset="-122"/>
              </a:rPr>
              <a:t>Reading Skills</a:t>
            </a:r>
          </a:p>
        </p:txBody>
      </p:sp>
      <p:sp>
        <p:nvSpPr>
          <p:cNvPr id="64" name="文本框 63"/>
          <p:cNvSpPr txBox="1"/>
          <p:nvPr/>
        </p:nvSpPr>
        <p:spPr>
          <a:xfrm>
            <a:off x="-5629" y="2018955"/>
            <a:ext cx="12197629" cy="1600438"/>
          </a:xfrm>
          <a:prstGeom prst="rect">
            <a:avLst/>
          </a:prstGeom>
          <a:noFill/>
        </p:spPr>
        <p:txBody>
          <a:bodyPr wrap="square">
            <a:spAutoFit/>
          </a:bodyPr>
          <a:lstStyle/>
          <a:p>
            <a:pPr>
              <a:buNone/>
            </a:pPr>
            <a:r>
              <a:rPr lang="en-US" altLang="zh-CN" sz="1600" b="1" i="0" u="sng" dirty="0">
                <a:effectLst/>
                <a:highlight>
                  <a:srgbClr val="00FFFF"/>
                </a:highlight>
                <a:latin typeface="+mn-ea"/>
              </a:rPr>
              <a:t>Max Miller is Big Think's Assistant Managing Editor, in charge of setting daily content of the website and interviewing the illustrious experts that come through Big Think's studio. </a:t>
            </a:r>
            <a:r>
              <a:rPr lang="en-US" altLang="zh-CN" sz="1600" b="1" i="0" u="sng" dirty="0">
                <a:effectLst/>
                <a:latin typeface="+mn-ea"/>
              </a:rPr>
              <a:t>During his time at Big Think, he has had the pleasure to interview many of the world's thought leaders, including Malcolm Gladwell, Edward Norton, Garry Kasparov, Salman Rushdie, and Julian Schnabel.</a:t>
            </a:r>
          </a:p>
          <a:p>
            <a:pPr>
              <a:buNone/>
            </a:pPr>
            <a:r>
              <a:rPr lang="en-US" altLang="zh-CN" sz="1600" b="1" i="0" u="sng" dirty="0">
                <a:effectLst/>
                <a:latin typeface="+mn-ea"/>
              </a:rPr>
              <a:t>Before becoming a Big Thinker, Max lived in Hanoi for a year, where stuffed himself on </a:t>
            </a:r>
            <a:r>
              <a:rPr lang="en-US" altLang="zh-CN" sz="1600" b="1" i="1" u="sng" dirty="0">
                <a:effectLst/>
                <a:latin typeface="+mn-ea"/>
              </a:rPr>
              <a:t>bun cha</a:t>
            </a:r>
            <a:r>
              <a:rPr lang="en-US" altLang="zh-CN" sz="1600" b="1" i="0" u="sng" dirty="0">
                <a:effectLst/>
                <a:latin typeface="+mn-ea"/>
              </a:rPr>
              <a:t> and served as the Associate Executive Editor of Vietnam Financial Review, the only independent English-language financial magazine in Vietnam.</a:t>
            </a:r>
          </a:p>
          <a:p>
            <a:pPr>
              <a:buNone/>
            </a:pPr>
            <a:r>
              <a:rPr lang="en-US" altLang="zh-CN" sz="1600" b="1" i="0" u="sng" dirty="0">
                <a:effectLst/>
                <a:latin typeface="+mn-ea"/>
              </a:rPr>
              <a:t>Max graduated from </a:t>
            </a:r>
            <a:r>
              <a:rPr lang="en-US" altLang="zh-CN" sz="1600" b="1" i="0" u="sng" dirty="0">
                <a:effectLst/>
                <a:highlight>
                  <a:srgbClr val="00FFFF"/>
                </a:highlight>
                <a:latin typeface="+mn-ea"/>
              </a:rPr>
              <a:t>Princeton University</a:t>
            </a:r>
            <a:r>
              <a:rPr lang="en-US" altLang="zh-CN" sz="1600" b="1" i="0" u="sng" dirty="0">
                <a:effectLst/>
                <a:latin typeface="+mn-ea"/>
              </a:rPr>
              <a:t>, where he received an A.B. in English.</a:t>
            </a:r>
          </a:p>
        </p:txBody>
      </p:sp>
      <p:pic>
        <p:nvPicPr>
          <p:cNvPr id="70" name="图片 69"/>
          <p:cNvPicPr>
            <a:picLocks noChangeAspect="1"/>
          </p:cNvPicPr>
          <p:nvPr/>
        </p:nvPicPr>
        <p:blipFill>
          <a:blip r:embed="rId3"/>
          <a:stretch>
            <a:fillRect/>
          </a:stretch>
        </p:blipFill>
        <p:spPr>
          <a:xfrm>
            <a:off x="1115038" y="3994044"/>
            <a:ext cx="4390578" cy="2863956"/>
          </a:xfrm>
          <a:prstGeom prst="rect">
            <a:avLst/>
          </a:prstGeom>
        </p:spPr>
      </p:pic>
      <p:pic>
        <p:nvPicPr>
          <p:cNvPr id="74" name="图片 73"/>
          <p:cNvPicPr>
            <a:picLocks noChangeAspect="1"/>
          </p:cNvPicPr>
          <p:nvPr/>
        </p:nvPicPr>
        <p:blipFill>
          <a:blip r:embed="rId4"/>
          <a:stretch>
            <a:fillRect/>
          </a:stretch>
        </p:blipFill>
        <p:spPr>
          <a:xfrm>
            <a:off x="5685323" y="3994044"/>
            <a:ext cx="5444913" cy="2863956"/>
          </a:xfrm>
          <a:prstGeom prst="rect">
            <a:avLst/>
          </a:prstGeom>
        </p:spPr>
      </p:pic>
      <p:sp>
        <p:nvSpPr>
          <p:cNvPr id="75" name="文本框 74"/>
          <p:cNvSpPr txBox="1"/>
          <p:nvPr/>
        </p:nvSpPr>
        <p:spPr>
          <a:xfrm>
            <a:off x="4003956" y="3587206"/>
            <a:ext cx="4178458" cy="369332"/>
          </a:xfrm>
          <a:prstGeom prst="rect">
            <a:avLst/>
          </a:prstGeom>
          <a:noFill/>
        </p:spPr>
        <p:txBody>
          <a:bodyPr wrap="square">
            <a:spAutoFit/>
          </a:bodyPr>
          <a:lstStyle/>
          <a:p>
            <a:r>
              <a:rPr lang="zh-CN" altLang="en-US" dirty="0">
                <a:hlinkClick r:id="rId5"/>
              </a:rPr>
              <a:t>https://bigthink.com/people/maxmiller/</a:t>
            </a:r>
            <a:r>
              <a:rPr lang="zh-CN" altLang="en-US" dirty="0"/>
              <a:t> </a:t>
            </a:r>
          </a:p>
        </p:txBody>
      </p:sp>
      <p:cxnSp>
        <p:nvCxnSpPr>
          <p:cNvPr id="77" name="直接连接符 76"/>
          <p:cNvCxnSpPr/>
          <p:nvPr/>
        </p:nvCxnSpPr>
        <p:spPr>
          <a:xfrm>
            <a:off x="7414846" y="6682154"/>
            <a:ext cx="112708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8" name="直接连接符 77"/>
          <p:cNvCxnSpPr/>
          <p:nvPr/>
        </p:nvCxnSpPr>
        <p:spPr>
          <a:xfrm>
            <a:off x="4314093" y="6576646"/>
            <a:ext cx="112708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80" name="直接箭头连接符 79"/>
          <p:cNvCxnSpPr/>
          <p:nvPr/>
        </p:nvCxnSpPr>
        <p:spPr>
          <a:xfrm>
            <a:off x="2930164" y="3511062"/>
            <a:ext cx="2198682" cy="295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stretch>
            <a:fillRect/>
          </a:stretch>
        </p:blipFill>
        <p:spPr>
          <a:xfrm>
            <a:off x="-1" y="2022212"/>
            <a:ext cx="12192000" cy="4835788"/>
          </a:xfrm>
          <a:prstGeom prst="rect">
            <a:avLst/>
          </a:prstGeom>
        </p:spPr>
      </p:pic>
      <p:sp>
        <p:nvSpPr>
          <p:cNvPr id="4" name="矩形 3"/>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1115038" y="0"/>
            <a:ext cx="2011817"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Author and Background</a:t>
            </a:r>
          </a:p>
        </p:txBody>
      </p:sp>
      <p:sp>
        <p:nvSpPr>
          <p:cNvPr id="12" name="文本框 11"/>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Article Structure</a:t>
            </a:r>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a:off x="1740617"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nvSpPr>
        <p:spPr>
          <a:xfrm>
            <a:off x="254507" y="1470061"/>
            <a:ext cx="2326471" cy="646331"/>
          </a:xfrm>
          <a:prstGeom prst="rect">
            <a:avLst/>
          </a:prstGeom>
          <a:noFill/>
        </p:spPr>
        <p:txBody>
          <a:bodyPr wrap="none" rtlCol="0">
            <a:spAutoFit/>
          </a:bodyPr>
          <a:lstStyle/>
          <a:p>
            <a:r>
              <a:rPr lang="en-US" altLang="zh-CN" sz="3600" b="1" dirty="0">
                <a:solidFill>
                  <a:srgbClr val="174994"/>
                </a:solidFill>
                <a:latin typeface="Times New Roman" panose="02020503050405090304" charset="0"/>
                <a:ea typeface="思源黑体" panose="020B0400000000000000" charset="-122"/>
              </a:rPr>
              <a:t>1.2  Article</a:t>
            </a:r>
            <a:endParaRPr lang="zh-CN" altLang="en-US" sz="3600" b="1" dirty="0">
              <a:solidFill>
                <a:srgbClr val="174994"/>
              </a:solidFill>
              <a:latin typeface="Times New Roman" panose="02020503050405090304" charset="0"/>
              <a:ea typeface="思源黑体" panose="020B0400000000000000" charset="-122"/>
            </a:endParaRPr>
          </a:p>
        </p:txBody>
      </p:sp>
      <p:sp>
        <p:nvSpPr>
          <p:cNvPr id="47" name="矩形 46"/>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02</a:t>
            </a:r>
            <a:endParaRPr lang="zh-CN" b="1" dirty="0">
              <a:solidFill>
                <a:schemeClr val="lt1"/>
              </a:solidFill>
              <a:latin typeface="微软雅黑" pitchFamily="34" charset="-122"/>
              <a:ea typeface="微软雅黑" pitchFamily="34" charset="-122"/>
            </a:endParaRPr>
          </a:p>
        </p:txBody>
      </p:sp>
      <p:cxnSp>
        <p:nvCxnSpPr>
          <p:cNvPr id="39" name="直接连接符 38"/>
          <p:cNvCxnSpPr/>
          <p:nvPr/>
        </p:nvCxnSpPr>
        <p:spPr>
          <a:xfrm>
            <a:off x="7548218" y="1442542"/>
            <a:ext cx="0" cy="50279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Vocabulary</a:t>
            </a:r>
          </a:p>
        </p:txBody>
      </p:sp>
      <p:sp>
        <p:nvSpPr>
          <p:cNvPr id="56" name="文本框 55"/>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Complex Sentences</a:t>
            </a:r>
          </a:p>
        </p:txBody>
      </p:sp>
      <p:sp>
        <p:nvSpPr>
          <p:cNvPr id="62" name="文本框 61"/>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503050405090304" charset="0"/>
                <a:ea typeface="思源黑体" panose="020B0400000000000000" charset="-122"/>
              </a:rPr>
              <a:t>Reading Skills</a:t>
            </a:r>
          </a:p>
        </p:txBody>
      </p:sp>
      <p:sp>
        <p:nvSpPr>
          <p:cNvPr id="5" name="文本框 4"/>
          <p:cNvSpPr txBox="1"/>
          <p:nvPr/>
        </p:nvSpPr>
        <p:spPr>
          <a:xfrm>
            <a:off x="3049002" y="3648761"/>
            <a:ext cx="6093994" cy="307777"/>
          </a:xfrm>
          <a:prstGeom prst="rect">
            <a:avLst/>
          </a:prstGeom>
          <a:noFill/>
        </p:spPr>
        <p:txBody>
          <a:bodyPr wrap="square">
            <a:spAutoFit/>
          </a:bodyPr>
          <a:lstStyle/>
          <a:p>
            <a:r>
              <a:rPr lang="zh-CN" altLang="en-US" sz="1400" dirty="0">
                <a:hlinkClick r:id="rId4"/>
              </a:rPr>
              <a:t>https://bigthink.com/surprising-science/can-computers-be-conscious/</a:t>
            </a:r>
            <a:r>
              <a:rPr lang="zh-CN" altLang="en-US" sz="1400"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1115038" y="0"/>
            <a:ext cx="2011817"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914400" y="417216"/>
            <a:ext cx="2316627" cy="368300"/>
          </a:xfrm>
          <a:prstGeom prst="rect">
            <a:avLst/>
          </a:prstGeom>
          <a:noFill/>
        </p:spPr>
        <p:txBody>
          <a:bodyPr wrap="square" rtlCol="0">
            <a:spAutoFit/>
          </a:bodyPr>
          <a:lstStyle/>
          <a:p>
            <a:pPr algn="ctr"/>
            <a:r>
              <a:rPr lang="zh-CN" altLang="en-US" b="1" dirty="0">
                <a:solidFill>
                  <a:srgbClr val="174994"/>
                </a:solidFill>
                <a:latin typeface="Times New Roman" panose="02020503050405090304" charset="0"/>
                <a:ea typeface="思源黑体" panose="020B0400000000000000" charset="-122"/>
              </a:rPr>
              <a:t>研究背景及意义</a:t>
            </a:r>
          </a:p>
        </p:txBody>
      </p:sp>
      <p:sp>
        <p:nvSpPr>
          <p:cNvPr id="12" name="文本框 11"/>
          <p:cNvSpPr txBox="1"/>
          <p:nvPr/>
        </p:nvSpPr>
        <p:spPr>
          <a:xfrm>
            <a:off x="2947873" y="417216"/>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研究现状及技术难点</a:t>
            </a:r>
          </a:p>
        </p:txBody>
      </p:sp>
      <p:sp>
        <p:nvSpPr>
          <p:cNvPr id="16" name="文本框 15"/>
          <p:cNvSpPr txBox="1"/>
          <p:nvPr/>
        </p:nvSpPr>
        <p:spPr>
          <a:xfrm>
            <a:off x="5619373" y="427155"/>
            <a:ext cx="2954655"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研究思路及研究方法</a:t>
            </a:r>
          </a:p>
        </p:txBody>
      </p:sp>
      <p:sp>
        <p:nvSpPr>
          <p:cNvPr id="20" name="文本框 19"/>
          <p:cNvSpPr txBox="1"/>
          <p:nvPr/>
        </p:nvSpPr>
        <p:spPr>
          <a:xfrm>
            <a:off x="8290874" y="417215"/>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结果分析与讨论</a:t>
            </a:r>
          </a:p>
        </p:txBody>
      </p:sp>
      <p:sp>
        <p:nvSpPr>
          <p:cNvPr id="24" name="文本框 23"/>
          <p:cNvSpPr txBox="1"/>
          <p:nvPr/>
        </p:nvSpPr>
        <p:spPr>
          <a:xfrm>
            <a:off x="10324348" y="427155"/>
            <a:ext cx="1763684"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总结与展望</a:t>
            </a: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a:off x="1740617"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nvSpPr>
        <p:spPr>
          <a:xfrm>
            <a:off x="254507" y="1470061"/>
            <a:ext cx="3420808" cy="646331"/>
          </a:xfrm>
          <a:prstGeom prst="rect">
            <a:avLst/>
          </a:prstGeom>
          <a:noFill/>
        </p:spPr>
        <p:txBody>
          <a:bodyPr wrap="none" rtlCol="0">
            <a:spAutoFit/>
          </a:bodyPr>
          <a:lstStyle/>
          <a:p>
            <a:r>
              <a:rPr lang="en-US" altLang="zh-CN" sz="3600" b="1" dirty="0">
                <a:solidFill>
                  <a:srgbClr val="174994"/>
                </a:solidFill>
                <a:latin typeface="Times New Roman" panose="02020503050405090304" charset="0"/>
                <a:ea typeface="思源黑体" panose="020B0400000000000000" charset="-122"/>
              </a:rPr>
              <a:t>1.3  Background</a:t>
            </a:r>
            <a:endParaRPr lang="zh-CN" altLang="en-US" sz="3600" b="1" dirty="0">
              <a:solidFill>
                <a:srgbClr val="174994"/>
              </a:solidFill>
              <a:latin typeface="Times New Roman" panose="02020503050405090304" charset="0"/>
              <a:ea typeface="思源黑体" panose="020B0400000000000000" charset="-122"/>
            </a:endParaRPr>
          </a:p>
        </p:txBody>
      </p:sp>
      <p:sp>
        <p:nvSpPr>
          <p:cNvPr id="47" name="矩形 46"/>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03</a:t>
            </a:r>
            <a:endParaRPr lang="zh-CN" b="1" dirty="0">
              <a:solidFill>
                <a:schemeClr val="lt1"/>
              </a:solidFill>
              <a:latin typeface="微软雅黑" pitchFamily="34" charset="-122"/>
              <a:ea typeface="微软雅黑" pitchFamily="34" charset="-122"/>
            </a:endParaRPr>
          </a:p>
        </p:txBody>
      </p:sp>
      <p:sp>
        <p:nvSpPr>
          <p:cNvPr id="6" name="文本框 5"/>
          <p:cNvSpPr txBox="1"/>
          <p:nvPr/>
        </p:nvSpPr>
        <p:spPr>
          <a:xfrm>
            <a:off x="125963" y="3728763"/>
            <a:ext cx="4553033" cy="1200329"/>
          </a:xfrm>
          <a:prstGeom prst="rect">
            <a:avLst/>
          </a:prstGeom>
          <a:noFill/>
        </p:spPr>
        <p:txBody>
          <a:bodyPr wrap="square">
            <a:spAutoFit/>
          </a:bodyPr>
          <a:lstStyle/>
          <a:p>
            <a:r>
              <a:rPr lang="en-US" altLang="zh-CN" b="1" u="sng" dirty="0">
                <a:effectLst/>
              </a:rPr>
              <a:t>By studying the neural networks in the brain, </a:t>
            </a:r>
            <a:r>
              <a:rPr lang="en-US" altLang="zh-CN" b="1" u="sng" dirty="0">
                <a:effectLst/>
                <a:highlight>
                  <a:srgbClr val="00FFFF"/>
                </a:highlight>
              </a:rPr>
              <a:t>scientists have constructed computer-based models</a:t>
            </a:r>
            <a:r>
              <a:rPr lang="en-US" altLang="zh-CN" b="1" u="sng" dirty="0">
                <a:effectLst/>
              </a:rPr>
              <a:t> that mirror the brain’s complex biological networks. </a:t>
            </a:r>
            <a:endParaRPr lang="zh-CN" altLang="en-US" b="1" u="sng" dirty="0"/>
          </a:p>
        </p:txBody>
      </p:sp>
      <p:sp>
        <p:nvSpPr>
          <p:cNvPr id="5" name="矩形 4"/>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1115038" y="0"/>
            <a:ext cx="2011817"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Author and Background</a:t>
            </a:r>
          </a:p>
        </p:txBody>
      </p:sp>
      <p:sp>
        <p:nvSpPr>
          <p:cNvPr id="11" name="文本框 10"/>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Article Structure</a:t>
            </a: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14" name="直接连接符 13"/>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等腰三角形 18"/>
          <p:cNvSpPr/>
          <p:nvPr/>
        </p:nvSpPr>
        <p:spPr>
          <a:xfrm>
            <a:off x="1740617"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1"/>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Vocabulary</a:t>
            </a:r>
          </a:p>
        </p:txBody>
      </p:sp>
      <p:sp>
        <p:nvSpPr>
          <p:cNvPr id="23" name="文本框 22"/>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Complex Sentences</a:t>
            </a:r>
          </a:p>
        </p:txBody>
      </p:sp>
      <p:sp>
        <p:nvSpPr>
          <p:cNvPr id="25" name="文本框 24"/>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503050405090304" charset="0"/>
                <a:ea typeface="思源黑体" panose="020B0400000000000000" charset="-122"/>
              </a:rPr>
              <a:t>Reading Skills</a:t>
            </a:r>
          </a:p>
        </p:txBody>
      </p:sp>
      <p:pic>
        <p:nvPicPr>
          <p:cNvPr id="40" name="图片 39"/>
          <p:cNvPicPr>
            <a:picLocks noChangeAspect="1"/>
          </p:cNvPicPr>
          <p:nvPr/>
        </p:nvPicPr>
        <p:blipFill>
          <a:blip r:embed="rId3"/>
          <a:stretch>
            <a:fillRect/>
          </a:stretch>
        </p:blipFill>
        <p:spPr>
          <a:xfrm>
            <a:off x="4586868" y="1222610"/>
            <a:ext cx="7635533" cy="4888485"/>
          </a:xfrm>
          <a:prstGeom prst="rect">
            <a:avLst/>
          </a:prstGeom>
        </p:spPr>
      </p:pic>
      <p:pic>
        <p:nvPicPr>
          <p:cNvPr id="42" name="图片 41"/>
          <p:cNvPicPr>
            <a:picLocks noChangeAspect="1"/>
          </p:cNvPicPr>
          <p:nvPr/>
        </p:nvPicPr>
        <p:blipFill>
          <a:blip r:embed="rId4"/>
          <a:stretch>
            <a:fillRect/>
          </a:stretch>
        </p:blipFill>
        <p:spPr>
          <a:xfrm>
            <a:off x="365762" y="2684488"/>
            <a:ext cx="3981307" cy="476179"/>
          </a:xfrm>
          <a:prstGeom prst="rect">
            <a:avLst/>
          </a:prstGeom>
        </p:spPr>
      </p:pic>
      <p:pic>
        <p:nvPicPr>
          <p:cNvPr id="44" name="图片 43"/>
          <p:cNvPicPr>
            <a:picLocks noChangeAspect="1"/>
          </p:cNvPicPr>
          <p:nvPr/>
        </p:nvPicPr>
        <p:blipFill>
          <a:blip r:embed="rId5"/>
          <a:stretch>
            <a:fillRect/>
          </a:stretch>
        </p:blipFill>
        <p:spPr>
          <a:xfrm>
            <a:off x="125963" y="2225432"/>
            <a:ext cx="4430751" cy="344909"/>
          </a:xfrm>
          <a:prstGeom prst="rect">
            <a:avLst/>
          </a:prstGeom>
        </p:spPr>
      </p:pic>
      <p:sp>
        <p:nvSpPr>
          <p:cNvPr id="46" name="文本框 45"/>
          <p:cNvSpPr txBox="1"/>
          <p:nvPr/>
        </p:nvSpPr>
        <p:spPr>
          <a:xfrm>
            <a:off x="7801931" y="5483608"/>
            <a:ext cx="4420470" cy="646331"/>
          </a:xfrm>
          <a:prstGeom prst="rect">
            <a:avLst/>
          </a:prstGeom>
          <a:noFill/>
        </p:spPr>
        <p:txBody>
          <a:bodyPr wrap="square">
            <a:spAutoFit/>
          </a:bodyPr>
          <a:lstStyle/>
          <a:p>
            <a:r>
              <a:rPr lang="zh-CN" altLang="en-US" dirty="0">
                <a:hlinkClick r:id="rId6"/>
              </a:rPr>
              <a:t>https://www.ted.com/talks/henry_markram_a_brain_in_a_supercomputer</a:t>
            </a:r>
            <a:r>
              <a:rPr lang="zh-CN" altLang="en-US"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1115038" y="0"/>
            <a:ext cx="2011817"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914400" y="417216"/>
            <a:ext cx="2316627" cy="368300"/>
          </a:xfrm>
          <a:prstGeom prst="rect">
            <a:avLst/>
          </a:prstGeom>
          <a:noFill/>
        </p:spPr>
        <p:txBody>
          <a:bodyPr wrap="square" rtlCol="0">
            <a:spAutoFit/>
          </a:bodyPr>
          <a:lstStyle/>
          <a:p>
            <a:pPr algn="ctr"/>
            <a:r>
              <a:rPr lang="zh-CN" altLang="en-US" b="1" dirty="0">
                <a:solidFill>
                  <a:srgbClr val="174994"/>
                </a:solidFill>
                <a:latin typeface="Times New Roman" panose="02020503050405090304" charset="0"/>
                <a:ea typeface="思源黑体" panose="020B0400000000000000" charset="-122"/>
              </a:rPr>
              <a:t>研究背景及意义</a:t>
            </a:r>
          </a:p>
        </p:txBody>
      </p:sp>
      <p:sp>
        <p:nvSpPr>
          <p:cNvPr id="12" name="文本框 11"/>
          <p:cNvSpPr txBox="1"/>
          <p:nvPr/>
        </p:nvSpPr>
        <p:spPr>
          <a:xfrm>
            <a:off x="2947873" y="417216"/>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研究现状及技术难点</a:t>
            </a:r>
          </a:p>
        </p:txBody>
      </p:sp>
      <p:sp>
        <p:nvSpPr>
          <p:cNvPr id="16" name="文本框 15"/>
          <p:cNvSpPr txBox="1"/>
          <p:nvPr/>
        </p:nvSpPr>
        <p:spPr>
          <a:xfrm>
            <a:off x="5619373" y="427155"/>
            <a:ext cx="2954655"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研究思路及研究方法</a:t>
            </a:r>
          </a:p>
        </p:txBody>
      </p:sp>
      <p:sp>
        <p:nvSpPr>
          <p:cNvPr id="20" name="文本框 19"/>
          <p:cNvSpPr txBox="1"/>
          <p:nvPr/>
        </p:nvSpPr>
        <p:spPr>
          <a:xfrm>
            <a:off x="8290874" y="417215"/>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结果分析与讨论</a:t>
            </a:r>
          </a:p>
        </p:txBody>
      </p:sp>
      <p:sp>
        <p:nvSpPr>
          <p:cNvPr id="24" name="文本框 23"/>
          <p:cNvSpPr txBox="1"/>
          <p:nvPr/>
        </p:nvSpPr>
        <p:spPr>
          <a:xfrm>
            <a:off x="10324348" y="427155"/>
            <a:ext cx="1763684"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总结与展望</a:t>
            </a: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a:off x="1740617"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nvSpPr>
        <p:spPr>
          <a:xfrm>
            <a:off x="254507" y="1470061"/>
            <a:ext cx="2968057" cy="1200329"/>
          </a:xfrm>
          <a:prstGeom prst="rect">
            <a:avLst/>
          </a:prstGeom>
          <a:noFill/>
        </p:spPr>
        <p:txBody>
          <a:bodyPr wrap="none" rtlCol="0">
            <a:spAutoFit/>
          </a:bodyPr>
          <a:lstStyle/>
          <a:p>
            <a:r>
              <a:rPr lang="en-US" altLang="zh-CN" sz="3600" b="1" dirty="0">
                <a:solidFill>
                  <a:srgbClr val="174994"/>
                </a:solidFill>
                <a:latin typeface="Times New Roman" panose="02020503050405090304" charset="0"/>
                <a:ea typeface="思源黑体" panose="020B0400000000000000" charset="-122"/>
              </a:rPr>
              <a:t>1.4  Takeaway</a:t>
            </a:r>
          </a:p>
          <a:p>
            <a:endParaRPr lang="zh-CN" altLang="en-US" sz="3600" b="1" dirty="0">
              <a:solidFill>
                <a:srgbClr val="174994"/>
              </a:solidFill>
              <a:latin typeface="Times New Roman" panose="02020503050405090304" charset="0"/>
              <a:ea typeface="思源黑体" panose="020B0400000000000000" charset="-122"/>
            </a:endParaRPr>
          </a:p>
        </p:txBody>
      </p:sp>
      <p:sp>
        <p:nvSpPr>
          <p:cNvPr id="47" name="矩形 46"/>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04</a:t>
            </a:r>
            <a:endParaRPr lang="zh-CN" b="1" dirty="0">
              <a:solidFill>
                <a:schemeClr val="lt1"/>
              </a:solidFill>
              <a:latin typeface="微软雅黑" pitchFamily="34" charset="-122"/>
              <a:ea typeface="微软雅黑" pitchFamily="34" charset="-122"/>
            </a:endParaRPr>
          </a:p>
        </p:txBody>
      </p:sp>
      <p:sp>
        <p:nvSpPr>
          <p:cNvPr id="5" name="矩形 4"/>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1115038" y="0"/>
            <a:ext cx="2011817"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Author and Background</a:t>
            </a:r>
          </a:p>
        </p:txBody>
      </p:sp>
      <p:sp>
        <p:nvSpPr>
          <p:cNvPr id="11" name="文本框 10"/>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Article Structure</a:t>
            </a: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14" name="直接连接符 13"/>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等腰三角形 18"/>
          <p:cNvSpPr/>
          <p:nvPr/>
        </p:nvSpPr>
        <p:spPr>
          <a:xfrm>
            <a:off x="1740617"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1"/>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Vocabulary</a:t>
            </a:r>
          </a:p>
        </p:txBody>
      </p:sp>
      <p:sp>
        <p:nvSpPr>
          <p:cNvPr id="23" name="文本框 22"/>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Complex Sentences</a:t>
            </a:r>
          </a:p>
        </p:txBody>
      </p:sp>
      <p:sp>
        <p:nvSpPr>
          <p:cNvPr id="25" name="文本框 24"/>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503050405090304" charset="0"/>
                <a:ea typeface="思源黑体" panose="020B0400000000000000" charset="-122"/>
              </a:rPr>
              <a:t>Reading Skills</a:t>
            </a:r>
          </a:p>
        </p:txBody>
      </p:sp>
      <p:sp>
        <p:nvSpPr>
          <p:cNvPr id="37" name="文本框 36"/>
          <p:cNvSpPr txBox="1"/>
          <p:nvPr/>
        </p:nvSpPr>
        <p:spPr>
          <a:xfrm>
            <a:off x="0" y="2362821"/>
            <a:ext cx="4980878" cy="3139321"/>
          </a:xfrm>
          <a:prstGeom prst="rect">
            <a:avLst/>
          </a:prstGeom>
          <a:noFill/>
        </p:spPr>
        <p:txBody>
          <a:bodyPr wrap="square">
            <a:spAutoFit/>
          </a:bodyPr>
          <a:lstStyle/>
          <a:p>
            <a:pPr>
              <a:buNone/>
            </a:pPr>
            <a:r>
              <a:rPr lang="en-US" altLang="zh-CN" b="1" u="sng" dirty="0">
                <a:highlight>
                  <a:srgbClr val="00FFFF"/>
                </a:highlight>
              </a:rPr>
              <a:t>The field of artificial intelligence has made only modest gains in recent decades</a:t>
            </a:r>
            <a:r>
              <a:rPr lang="en-US" altLang="zh-CN" b="1" u="sng" dirty="0"/>
              <a:t>, but new reverse-engineering projects hope to recreate virtual models of the brain. These computer simulations might help cure mental disorders as well as shed light on cognition and consciousness. Henry Markram’s Blue Brain Project has so far only recreated one neocortical column of a rat’s brain, but Markram believes </a:t>
            </a:r>
            <a:r>
              <a:rPr lang="en-US" altLang="zh-CN" b="1" u="sng" dirty="0">
                <a:highlight>
                  <a:srgbClr val="00FFFF"/>
                </a:highlight>
              </a:rPr>
              <a:t>a full human brain could be simulated within 10 years.</a:t>
            </a:r>
          </a:p>
        </p:txBody>
      </p:sp>
      <p:pic>
        <p:nvPicPr>
          <p:cNvPr id="39" name="图片 38"/>
          <p:cNvPicPr>
            <a:picLocks noChangeAspect="1"/>
          </p:cNvPicPr>
          <p:nvPr/>
        </p:nvPicPr>
        <p:blipFill>
          <a:blip r:embed="rId3"/>
          <a:stretch>
            <a:fillRect/>
          </a:stretch>
        </p:blipFill>
        <p:spPr>
          <a:xfrm>
            <a:off x="4977154" y="1209892"/>
            <a:ext cx="7214847" cy="4235619"/>
          </a:xfrm>
          <a:prstGeom prst="rect">
            <a:avLst/>
          </a:prstGeom>
        </p:spPr>
      </p:pic>
      <p:sp>
        <p:nvSpPr>
          <p:cNvPr id="41" name="文本框 40"/>
          <p:cNvSpPr txBox="1"/>
          <p:nvPr/>
        </p:nvSpPr>
        <p:spPr>
          <a:xfrm>
            <a:off x="4136976" y="5670463"/>
            <a:ext cx="8307796" cy="369332"/>
          </a:xfrm>
          <a:prstGeom prst="rect">
            <a:avLst/>
          </a:prstGeom>
          <a:noFill/>
        </p:spPr>
        <p:txBody>
          <a:bodyPr wrap="square">
            <a:spAutoFit/>
          </a:bodyPr>
          <a:lstStyle/>
          <a:p>
            <a:r>
              <a:rPr lang="zh-CN" altLang="en-US" dirty="0">
                <a:hlinkClick r:id="rId4"/>
              </a:rPr>
              <a:t>https://www.bbc.co.uk/future/article/20130207-will-we-ever-simulate-the-brain</a:t>
            </a:r>
            <a:r>
              <a:rPr lang="zh-CN" altLang="en-US" dirty="0"/>
              <a:t> </a:t>
            </a:r>
          </a:p>
        </p:txBody>
      </p:sp>
      <p:cxnSp>
        <p:nvCxnSpPr>
          <p:cNvPr id="43" name="直接连接符 42"/>
          <p:cNvCxnSpPr/>
          <p:nvPr/>
        </p:nvCxnSpPr>
        <p:spPr>
          <a:xfrm>
            <a:off x="5742171" y="1412488"/>
            <a:ext cx="228670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4" name="直接连接符 43"/>
          <p:cNvCxnSpPr/>
          <p:nvPr/>
        </p:nvCxnSpPr>
        <p:spPr>
          <a:xfrm>
            <a:off x="9497206" y="3601845"/>
            <a:ext cx="1579756"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1115038" y="0"/>
            <a:ext cx="2011817"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914400" y="417216"/>
            <a:ext cx="2316627" cy="368300"/>
          </a:xfrm>
          <a:prstGeom prst="rect">
            <a:avLst/>
          </a:prstGeom>
          <a:noFill/>
        </p:spPr>
        <p:txBody>
          <a:bodyPr wrap="square" rtlCol="0">
            <a:spAutoFit/>
          </a:bodyPr>
          <a:lstStyle/>
          <a:p>
            <a:pPr algn="ctr"/>
            <a:r>
              <a:rPr lang="zh-CN" altLang="en-US" b="1" dirty="0">
                <a:solidFill>
                  <a:srgbClr val="174994"/>
                </a:solidFill>
                <a:latin typeface="Times New Roman" panose="02020503050405090304" charset="0"/>
                <a:ea typeface="思源黑体" panose="020B0400000000000000" charset="-122"/>
              </a:rPr>
              <a:t>研究背景及意义</a:t>
            </a:r>
          </a:p>
        </p:txBody>
      </p:sp>
      <p:sp>
        <p:nvSpPr>
          <p:cNvPr id="12" name="文本框 11"/>
          <p:cNvSpPr txBox="1"/>
          <p:nvPr/>
        </p:nvSpPr>
        <p:spPr>
          <a:xfrm>
            <a:off x="2947873" y="417216"/>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研究现状及技术难点</a:t>
            </a:r>
          </a:p>
        </p:txBody>
      </p:sp>
      <p:sp>
        <p:nvSpPr>
          <p:cNvPr id="16" name="文本框 15"/>
          <p:cNvSpPr txBox="1"/>
          <p:nvPr/>
        </p:nvSpPr>
        <p:spPr>
          <a:xfrm>
            <a:off x="5619373" y="427155"/>
            <a:ext cx="2954655"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研究思路及研究方法</a:t>
            </a:r>
          </a:p>
        </p:txBody>
      </p:sp>
      <p:sp>
        <p:nvSpPr>
          <p:cNvPr id="20" name="文本框 19"/>
          <p:cNvSpPr txBox="1"/>
          <p:nvPr/>
        </p:nvSpPr>
        <p:spPr>
          <a:xfrm>
            <a:off x="8290874" y="417215"/>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结果分析与讨论</a:t>
            </a:r>
          </a:p>
        </p:txBody>
      </p:sp>
      <p:sp>
        <p:nvSpPr>
          <p:cNvPr id="24" name="文本框 23"/>
          <p:cNvSpPr txBox="1"/>
          <p:nvPr/>
        </p:nvSpPr>
        <p:spPr>
          <a:xfrm>
            <a:off x="10324348" y="427155"/>
            <a:ext cx="1763684" cy="368300"/>
          </a:xfrm>
          <a:prstGeom prst="rect">
            <a:avLst/>
          </a:prstGeom>
          <a:noFill/>
        </p:spPr>
        <p:txBody>
          <a:bodyPr wrap="square" rtlCol="0">
            <a:spAutoFit/>
          </a:bodyPr>
          <a:lstStyle/>
          <a:p>
            <a:pPr algn="ctr"/>
            <a:r>
              <a:rPr lang="zh-CN" altLang="en-US" b="1" dirty="0">
                <a:solidFill>
                  <a:schemeClr val="bg1"/>
                </a:solidFill>
                <a:latin typeface="Times New Roman" panose="02020503050405090304" charset="0"/>
                <a:ea typeface="思源黑体" panose="020B0400000000000000" charset="-122"/>
              </a:rPr>
              <a:t>总结与展望</a:t>
            </a: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a:off x="1740617"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nvSpPr>
        <p:spPr>
          <a:xfrm>
            <a:off x="254507" y="1470061"/>
            <a:ext cx="2968057" cy="1200329"/>
          </a:xfrm>
          <a:prstGeom prst="rect">
            <a:avLst/>
          </a:prstGeom>
          <a:noFill/>
        </p:spPr>
        <p:txBody>
          <a:bodyPr wrap="none" rtlCol="0">
            <a:spAutoFit/>
          </a:bodyPr>
          <a:lstStyle/>
          <a:p>
            <a:r>
              <a:rPr lang="en-US" altLang="zh-CN" sz="3600" b="1" dirty="0">
                <a:solidFill>
                  <a:srgbClr val="174994"/>
                </a:solidFill>
                <a:latin typeface="Times New Roman" panose="02020503050405090304" charset="0"/>
                <a:ea typeface="思源黑体" panose="020B0400000000000000" charset="-122"/>
              </a:rPr>
              <a:t>1.4  Takeaway</a:t>
            </a:r>
          </a:p>
          <a:p>
            <a:endParaRPr lang="zh-CN" altLang="en-US" sz="3600" b="1" dirty="0">
              <a:solidFill>
                <a:srgbClr val="174994"/>
              </a:solidFill>
              <a:latin typeface="Times New Roman" panose="02020503050405090304" charset="0"/>
              <a:ea typeface="思源黑体" panose="020B0400000000000000" charset="-122"/>
            </a:endParaRPr>
          </a:p>
        </p:txBody>
      </p:sp>
      <p:sp>
        <p:nvSpPr>
          <p:cNvPr id="47" name="矩形 46"/>
          <p:cNvSpPr/>
          <p:nvPr/>
        </p:nvSpPr>
        <p:spPr>
          <a:xfrm>
            <a:off x="11446759" y="6130925"/>
            <a:ext cx="508000" cy="508000"/>
          </a:xfrm>
          <a:prstGeom prst="rect">
            <a:avLst/>
          </a:prstGeom>
          <a:solidFill>
            <a:srgbClr val="174994"/>
          </a:solidFill>
          <a:ln>
            <a:solidFill>
              <a:srgbClr val="174994"/>
            </a:solidFill>
          </a:ln>
        </p:spPr>
        <p:txBody>
          <a:bodyPr anchor="ctr"/>
          <a:lstStyle/>
          <a:p>
            <a:pPr algn="ctr"/>
            <a:r>
              <a:rPr lang="en-US" altLang="zh-CN" b="1" dirty="0">
                <a:solidFill>
                  <a:schemeClr val="lt1"/>
                </a:solidFill>
                <a:latin typeface="微软雅黑" pitchFamily="34" charset="-122"/>
                <a:ea typeface="微软雅黑" pitchFamily="34" charset="-122"/>
              </a:rPr>
              <a:t>05</a:t>
            </a:r>
            <a:endParaRPr lang="zh-CN" b="1" dirty="0">
              <a:solidFill>
                <a:schemeClr val="lt1"/>
              </a:solidFill>
              <a:latin typeface="微软雅黑" pitchFamily="34" charset="-122"/>
              <a:ea typeface="微软雅黑" pitchFamily="34" charset="-122"/>
            </a:endParaRPr>
          </a:p>
        </p:txBody>
      </p:sp>
      <p:sp>
        <p:nvSpPr>
          <p:cNvPr id="5" name="矩形 4"/>
          <p:cNvSpPr/>
          <p:nvPr/>
        </p:nvSpPr>
        <p:spPr>
          <a:xfrm>
            <a:off x="0" y="-1"/>
            <a:ext cx="12192000" cy="1203767"/>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1115038" y="0"/>
            <a:ext cx="2011817"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1018571" y="427155"/>
            <a:ext cx="2212455"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Author and Background</a:t>
            </a:r>
          </a:p>
        </p:txBody>
      </p:sp>
      <p:sp>
        <p:nvSpPr>
          <p:cNvPr id="11" name="文本框 10"/>
          <p:cNvSpPr txBox="1"/>
          <p:nvPr/>
        </p:nvSpPr>
        <p:spPr>
          <a:xfrm>
            <a:off x="3709821" y="438423"/>
            <a:ext cx="164176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Article Structure</a:t>
            </a: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 y="168319"/>
            <a:ext cx="867126" cy="867126"/>
          </a:xfrm>
          <a:prstGeom prst="rect">
            <a:avLst/>
          </a:prstGeom>
        </p:spPr>
      </p:pic>
      <p:cxnSp>
        <p:nvCxnSpPr>
          <p:cNvPr id="14" name="直接连接符 13"/>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742171"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392774"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453068"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等腰三角形 18"/>
          <p:cNvSpPr/>
          <p:nvPr/>
        </p:nvSpPr>
        <p:spPr>
          <a:xfrm>
            <a:off x="1740617" y="986817"/>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1"/>
          <p:cNvSpPr txBox="1"/>
          <p:nvPr/>
        </p:nvSpPr>
        <p:spPr>
          <a:xfrm>
            <a:off x="6449830" y="438423"/>
            <a:ext cx="1168841"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Vocabulary</a:t>
            </a:r>
          </a:p>
        </p:txBody>
      </p:sp>
      <p:sp>
        <p:nvSpPr>
          <p:cNvPr id="23" name="文本框 22"/>
          <p:cNvSpPr txBox="1"/>
          <p:nvPr/>
        </p:nvSpPr>
        <p:spPr>
          <a:xfrm>
            <a:off x="8541929" y="392998"/>
            <a:ext cx="1827134" cy="338554"/>
          </a:xfrm>
          <a:prstGeom prst="rect">
            <a:avLst/>
          </a:prstGeom>
          <a:noFill/>
        </p:spPr>
        <p:txBody>
          <a:bodyPr wrap="square" rtlCol="0">
            <a:spAutoFit/>
          </a:bodyPr>
          <a:lstStyle/>
          <a:p>
            <a:r>
              <a:rPr lang="en-US" altLang="zh-CN" sz="1600" dirty="0">
                <a:latin typeface="Times New Roman" panose="02020503050405090304" charset="0"/>
                <a:ea typeface="思源黑体" panose="020B0400000000000000" charset="-122"/>
              </a:rPr>
              <a:t>Complex Sentences</a:t>
            </a:r>
          </a:p>
        </p:txBody>
      </p:sp>
      <p:sp>
        <p:nvSpPr>
          <p:cNvPr id="25" name="文本框 24"/>
          <p:cNvSpPr txBox="1"/>
          <p:nvPr/>
        </p:nvSpPr>
        <p:spPr>
          <a:xfrm>
            <a:off x="10583893" y="392998"/>
            <a:ext cx="1482142" cy="338554"/>
          </a:xfrm>
          <a:prstGeom prst="rect">
            <a:avLst/>
          </a:prstGeom>
          <a:noFill/>
        </p:spPr>
        <p:txBody>
          <a:bodyPr wrap="square">
            <a:spAutoFit/>
          </a:bodyPr>
          <a:lstStyle/>
          <a:p>
            <a:r>
              <a:rPr lang="en-US" altLang="zh-CN" sz="1600" dirty="0">
                <a:latin typeface="Times New Roman" panose="02020503050405090304" charset="0"/>
                <a:ea typeface="思源黑体" panose="020B0400000000000000" charset="-122"/>
              </a:rPr>
              <a:t>Reading Skills</a:t>
            </a:r>
          </a:p>
        </p:txBody>
      </p:sp>
      <p:pic>
        <p:nvPicPr>
          <p:cNvPr id="9" name="图片 8"/>
          <p:cNvPicPr>
            <a:picLocks noChangeAspect="1"/>
          </p:cNvPicPr>
          <p:nvPr/>
        </p:nvPicPr>
        <p:blipFill>
          <a:blip r:embed="rId3"/>
          <a:stretch>
            <a:fillRect/>
          </a:stretch>
        </p:blipFill>
        <p:spPr>
          <a:xfrm>
            <a:off x="6162803" y="1212671"/>
            <a:ext cx="6029197" cy="4264953"/>
          </a:xfrm>
          <a:prstGeom prst="rect">
            <a:avLst/>
          </a:prstGeom>
        </p:spPr>
      </p:pic>
      <p:sp>
        <p:nvSpPr>
          <p:cNvPr id="27" name="文本框 26"/>
          <p:cNvSpPr txBox="1"/>
          <p:nvPr/>
        </p:nvSpPr>
        <p:spPr>
          <a:xfrm>
            <a:off x="6250098" y="5486529"/>
            <a:ext cx="5854605" cy="646331"/>
          </a:xfrm>
          <a:prstGeom prst="rect">
            <a:avLst/>
          </a:prstGeom>
          <a:noFill/>
        </p:spPr>
        <p:txBody>
          <a:bodyPr wrap="square">
            <a:spAutoFit/>
          </a:bodyPr>
          <a:lstStyle/>
          <a:p>
            <a:r>
              <a:rPr lang="zh-CN" altLang="en-US" dirty="0">
                <a:hlinkClick r:id="rId4"/>
              </a:rPr>
              <a:t>https://scholar.google.com/citations?view_op=list_works&amp;hl=en&amp;hl=en&amp;user=W3lyJF8AAAAJ&amp;sortby=pubdate</a:t>
            </a:r>
            <a:r>
              <a:rPr lang="zh-CN" altLang="en-US" dirty="0"/>
              <a:t> </a:t>
            </a:r>
          </a:p>
        </p:txBody>
      </p:sp>
      <p:pic>
        <p:nvPicPr>
          <p:cNvPr id="36" name="图片 35"/>
          <p:cNvPicPr>
            <a:picLocks noChangeAspect="1"/>
          </p:cNvPicPr>
          <p:nvPr/>
        </p:nvPicPr>
        <p:blipFill>
          <a:blip r:embed="rId5"/>
          <a:stretch>
            <a:fillRect/>
          </a:stretch>
        </p:blipFill>
        <p:spPr>
          <a:xfrm>
            <a:off x="0" y="2136874"/>
            <a:ext cx="5575006" cy="4354607"/>
          </a:xfrm>
          <a:prstGeom prst="rect">
            <a:avLst/>
          </a:prstGeom>
        </p:spPr>
      </p:pic>
      <p:sp>
        <p:nvSpPr>
          <p:cNvPr id="40" name="文本框 39"/>
          <p:cNvSpPr txBox="1"/>
          <p:nvPr/>
        </p:nvSpPr>
        <p:spPr>
          <a:xfrm>
            <a:off x="468534" y="6430845"/>
            <a:ext cx="3538471" cy="369332"/>
          </a:xfrm>
          <a:prstGeom prst="rect">
            <a:avLst/>
          </a:prstGeom>
          <a:noFill/>
        </p:spPr>
        <p:txBody>
          <a:bodyPr wrap="square">
            <a:spAutoFit/>
          </a:bodyPr>
          <a:lstStyle/>
          <a:p>
            <a:r>
              <a:rPr lang="zh-CN" altLang="en-US" dirty="0">
                <a:hlinkClick r:id="rId6"/>
              </a:rPr>
              <a:t>https://arxiv.org/abs/2304.13712</a:t>
            </a:r>
            <a:r>
              <a:rPr lang="zh-CN" altLang="en-US" dirty="0"/>
              <a:t> </a:t>
            </a:r>
          </a:p>
        </p:txBody>
      </p:sp>
      <p:sp>
        <p:nvSpPr>
          <p:cNvPr id="45" name="文本框 44"/>
          <p:cNvSpPr txBox="1"/>
          <p:nvPr/>
        </p:nvSpPr>
        <p:spPr>
          <a:xfrm>
            <a:off x="3126855" y="1452663"/>
            <a:ext cx="2968057" cy="923330"/>
          </a:xfrm>
          <a:prstGeom prst="rect">
            <a:avLst/>
          </a:prstGeom>
          <a:noFill/>
        </p:spPr>
        <p:txBody>
          <a:bodyPr wrap="square">
            <a:spAutoFit/>
          </a:bodyPr>
          <a:lstStyle/>
          <a:p>
            <a:r>
              <a:rPr lang="zh-CN" altLang="en-US" b="1" u="sng" dirty="0">
                <a:highlight>
                  <a:srgbClr val="00FFFF"/>
                </a:highlight>
              </a:rPr>
              <a:t>Can Computers Be Conscious?</a:t>
            </a:r>
            <a:r>
              <a:rPr lang="en-US" altLang="zh-CN" b="1" u="sng" dirty="0">
                <a:highlight>
                  <a:srgbClr val="00FFFF"/>
                </a:highlight>
              </a:rPr>
              <a:t> It's hard to say.</a:t>
            </a:r>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5039139"/>
            <a:ext cx="1818861" cy="1818861"/>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直角三角形 5"/>
          <p:cNvSpPr/>
          <p:nvPr/>
        </p:nvSpPr>
        <p:spPr>
          <a:xfrm flipH="1" flipV="1">
            <a:off x="9786082" y="-1"/>
            <a:ext cx="2405917" cy="2405917"/>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5227091" y="1694838"/>
            <a:ext cx="1446530" cy="3153410"/>
          </a:xfrm>
          <a:prstGeom prst="rect">
            <a:avLst/>
          </a:prstGeom>
          <a:noFill/>
        </p:spPr>
        <p:txBody>
          <a:bodyPr wrap="none" rtlCol="0">
            <a:spAutoFit/>
          </a:bodyPr>
          <a:lstStyle/>
          <a:p>
            <a:r>
              <a:rPr lang="en-US" altLang="zh-CN" sz="19900" b="1" dirty="0">
                <a:solidFill>
                  <a:srgbClr val="174994">
                    <a:alpha val="38000"/>
                  </a:srgbClr>
                </a:solidFill>
                <a:latin typeface="Times New Roman" panose="02020503050405090304" charset="0"/>
                <a:ea typeface="思源黑体" panose="020B0400000000000000" charset="-122"/>
              </a:rPr>
              <a:t>2</a:t>
            </a:r>
          </a:p>
        </p:txBody>
      </p:sp>
      <p:sp>
        <p:nvSpPr>
          <p:cNvPr id="9" name="文本框 8"/>
          <p:cNvSpPr txBox="1"/>
          <p:nvPr/>
        </p:nvSpPr>
        <p:spPr>
          <a:xfrm>
            <a:off x="4458372" y="2782669"/>
            <a:ext cx="3275256" cy="646331"/>
          </a:xfrm>
          <a:prstGeom prst="rect">
            <a:avLst/>
          </a:prstGeom>
          <a:noFill/>
        </p:spPr>
        <p:txBody>
          <a:bodyPr wrap="none" rtlCol="0">
            <a:spAutoFit/>
          </a:bodyPr>
          <a:lstStyle/>
          <a:p>
            <a:r>
              <a:rPr lang="en-US" altLang="zh-CN" sz="3600" dirty="0">
                <a:latin typeface="Times New Roman" panose="02020503050405090304" charset="0"/>
                <a:ea typeface="思源黑体" panose="020B0400000000000000" charset="-122"/>
              </a:rPr>
              <a:t>Article Structure</a:t>
            </a:r>
          </a:p>
        </p:txBody>
      </p:sp>
      <p:sp>
        <p:nvSpPr>
          <p:cNvPr id="11" name="矩形 10"/>
          <p:cNvSpPr/>
          <p:nvPr/>
        </p:nvSpPr>
        <p:spPr>
          <a:xfrm flipV="1">
            <a:off x="3487189" y="3512166"/>
            <a:ext cx="5238619" cy="4571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13" y="78833"/>
            <a:ext cx="2554357" cy="538993"/>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mMTdiZjYwYTE0N2JiZTY2ZmQwZjRkNjc0ZWQ1ZjMifQ=="/>
</p:tagLst>
</file>

<file path=ppt/theme/theme1.xml><?xml version="1.0" encoding="utf-8"?>
<a:theme xmlns:a="http://schemas.openxmlformats.org/drawingml/2006/main" name="2023国科大融媒体编辑部出品">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83C2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2942</Words>
  <Application>Microsoft Office PowerPoint</Application>
  <PresentationFormat>宽屏</PresentationFormat>
  <Paragraphs>376</Paragraphs>
  <Slides>33</Slides>
  <Notes>6</Notes>
  <HiddenSlides>0</HiddenSlides>
  <MMClips>30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Arial</vt:lpstr>
      <vt:lpstr>宋体</vt:lpstr>
      <vt:lpstr>汉仪君黑</vt:lpstr>
      <vt:lpstr>等线</vt:lpstr>
      <vt:lpstr>Times New Roman Bold</vt:lpstr>
      <vt:lpstr>Times New Roman</vt:lpstr>
      <vt:lpstr>微软雅黑</vt:lpstr>
      <vt:lpstr>等线 Light</vt:lpstr>
      <vt:lpstr>2023国科大融媒体编辑部出品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张鑫</dc:creator>
  <cp:lastModifiedBy>鑫 张</cp:lastModifiedBy>
  <cp:revision>39</cp:revision>
  <dcterms:created xsi:type="dcterms:W3CDTF">2025-11-25T16:36:17Z</dcterms:created>
  <dcterms:modified xsi:type="dcterms:W3CDTF">2025-12-10T07:46:37Z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EDE6118D48D44CE9A3860662E9472E6E_12</vt:lpwstr>
  </property>
  <property fmtid="{D5CDD505-2E9C-101B-9397-08002B2CF9AE}" pid="3" name="KSOProductBuildVer">
    <vt:lpwstr>2052-12.1.23540.23540</vt:lpwstr>
  </property>
</Properties>
</file>